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8288000" cy="10287000"/>
  <p:notesSz cx="6858000" cy="9144000"/>
  <p:embeddedFontLst>
    <p:embeddedFont>
      <p:font typeface="Calibri (MS)" panose="020B0604020202020204" charset="0"/>
      <p:regular r:id="rId18"/>
    </p:embeddedFont>
    <p:embeddedFont>
      <p:font typeface="Canva Sans" panose="020B0604020202020204" charset="0"/>
      <p:regular r:id="rId19"/>
    </p:embeddedFont>
    <p:embeddedFont>
      <p:font typeface="Canva Sans Bold" panose="020B0604020202020204" charset="0"/>
      <p:regular r:id="rId20"/>
    </p:embeddedFont>
    <p:embeddedFont>
      <p:font typeface="HK Grotesk" panose="020B0604020202020204" charset="0"/>
      <p:regular r:id="rId21"/>
    </p:embeddedFont>
    <p:embeddedFont>
      <p:font typeface="HK Grotesk Bold" panose="020B0604020202020204" charset="0"/>
      <p:regular r:id="rId22"/>
    </p:embeddedFont>
    <p:embeddedFont>
      <p:font typeface="HK Grotesk Light" panose="020B0604020202020204" charset="0"/>
      <p:regular r:id="rId23"/>
    </p:embeddedFont>
    <p:embeddedFont>
      <p:font typeface="Noto Serif Ethiopic Condensed" panose="020B0604020202020204" charset="0"/>
      <p:regular r:id="rId24"/>
    </p:embeddedFont>
    <p:embeddedFont>
      <p:font typeface="Noto Serif Ethiopic Condensed Bold" panose="020B0604020202020204" charset="0"/>
      <p:regular r:id="rId25"/>
    </p:embeddedFont>
    <p:embeddedFont>
      <p:font typeface="Sanchez" panose="020B0604020202020204" charset="0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1" d="100"/>
          <a:sy n="41" d="100"/>
        </p:scale>
        <p:origin x="1474" y="3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jpeg"/><Relationship Id="rId4" Type="http://schemas.openxmlformats.org/officeDocument/2006/relationships/image" Target="../media/image5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learn.microsoft.com/en-us/windows/win32/msi/launch-conditions" TargetMode="External"/><Relationship Id="rId4" Type="http://schemas.openxmlformats.org/officeDocument/2006/relationships/hyperlink" Target="https://www.advancedinstaller.com/user-guide/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C1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60933" y="359074"/>
            <a:ext cx="1818466" cy="1183049"/>
            <a:chOff x="0" y="0"/>
            <a:chExt cx="2424622" cy="157739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24684" cy="1577340"/>
            </a:xfrm>
            <a:custGeom>
              <a:avLst/>
              <a:gdLst/>
              <a:ahLst/>
              <a:cxnLst/>
              <a:rect l="l" t="t" r="r" b="b"/>
              <a:pathLst>
                <a:path w="2424684" h="1577340">
                  <a:moveTo>
                    <a:pt x="0" y="0"/>
                  </a:moveTo>
                  <a:lnTo>
                    <a:pt x="2424684" y="0"/>
                  </a:lnTo>
                  <a:lnTo>
                    <a:pt x="2424684" y="1577340"/>
                  </a:lnTo>
                  <a:lnTo>
                    <a:pt x="0" y="15773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r="388" b="-25496"/>
              </a:stretch>
            </a:blipFill>
          </p:spPr>
        </p:sp>
      </p:grpSp>
      <p:sp>
        <p:nvSpPr>
          <p:cNvPr id="4" name="TextBox 4"/>
          <p:cNvSpPr txBox="1"/>
          <p:nvPr/>
        </p:nvSpPr>
        <p:spPr>
          <a:xfrm>
            <a:off x="360933" y="1618323"/>
            <a:ext cx="17333278" cy="1249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500"/>
              </a:lnSpc>
            </a:pPr>
            <a:r>
              <a:rPr lang="en-US" sz="420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WIPRO NGA Program –  DWS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60933" y="3839553"/>
            <a:ext cx="11781951" cy="455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358"/>
              </a:lnSpc>
            </a:pPr>
            <a:r>
              <a:rPr lang="en-US" sz="3600" dirty="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Capstone Project Presentation – 4th Sept.  2025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60933" y="9183465"/>
            <a:ext cx="6259402" cy="3896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1999" b="1" spc="199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www.rpsconsulting.in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60933" y="7260919"/>
            <a:ext cx="10170478" cy="17734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355"/>
              </a:lnSpc>
            </a:pPr>
            <a:r>
              <a:rPr lang="en-US" sz="3600" dirty="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Presented by - </a:t>
            </a:r>
          </a:p>
          <a:p>
            <a:pPr algn="just">
              <a:lnSpc>
                <a:spcPts val="3355"/>
              </a:lnSpc>
            </a:pPr>
            <a:r>
              <a:rPr lang="en-US" sz="3600" dirty="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34851-Krishna Verma</a:t>
            </a:r>
          </a:p>
          <a:p>
            <a:pPr algn="just">
              <a:lnSpc>
                <a:spcPts val="3355"/>
              </a:lnSpc>
            </a:pPr>
            <a:r>
              <a:rPr lang="en-US" sz="3600" dirty="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Email : kv979539g@gmail.com</a:t>
            </a:r>
          </a:p>
          <a:p>
            <a:pPr algn="just">
              <a:lnSpc>
                <a:spcPts val="3355"/>
              </a:lnSpc>
            </a:pPr>
            <a:endParaRPr lang="en-US" sz="3600" dirty="0">
              <a:solidFill>
                <a:srgbClr val="FFFFFF"/>
              </a:solidFill>
              <a:latin typeface="HK Grotesk"/>
              <a:ea typeface="HK Grotesk"/>
              <a:cs typeface="HK Grotesk"/>
              <a:sym typeface="HK Grotesk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360933" y="4526147"/>
            <a:ext cx="10170478" cy="17734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358"/>
              </a:lnSpc>
            </a:pPr>
            <a:endParaRPr lang="en-US" sz="3600" dirty="0">
              <a:solidFill>
                <a:srgbClr val="FFFFFF"/>
              </a:solidFill>
              <a:latin typeface="HK Grotesk"/>
              <a:ea typeface="HK Grotesk"/>
              <a:cs typeface="HK Grotesk"/>
              <a:sym typeface="HK Grotesk"/>
            </a:endParaRPr>
          </a:p>
          <a:p>
            <a:pPr algn="just">
              <a:lnSpc>
                <a:spcPts val="3358"/>
              </a:lnSpc>
            </a:pPr>
            <a:r>
              <a:rPr lang="en-US" sz="5400" b="1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Title: </a:t>
            </a:r>
            <a:endParaRPr lang="en-US" sz="5400" b="1" dirty="0">
              <a:solidFill>
                <a:srgbClr val="FFFFFF"/>
              </a:solidFill>
              <a:latin typeface="HK Grotesk"/>
              <a:ea typeface="HK Grotesk"/>
              <a:cs typeface="HK Grotesk"/>
              <a:sym typeface="HK Grotesk"/>
            </a:endParaRPr>
          </a:p>
          <a:p>
            <a:pPr algn="just">
              <a:lnSpc>
                <a:spcPts val="3358"/>
              </a:lnSpc>
            </a:pPr>
            <a:r>
              <a:rPr lang="en-US" sz="3600" dirty="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Add a Launch Condition Restrict installation to certain OS versions or hardware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2945" y="9596826"/>
            <a:ext cx="968649" cy="634405"/>
            <a:chOff x="0" y="0"/>
            <a:chExt cx="1291532" cy="845874"/>
          </a:xfrm>
        </p:grpSpPr>
        <p:sp>
          <p:nvSpPr>
            <p:cNvPr id="3" name="Freeform 3" descr="Logo  Description automatically generated"/>
            <p:cNvSpPr/>
            <p:nvPr/>
          </p:nvSpPr>
          <p:spPr>
            <a:xfrm>
              <a:off x="0" y="0"/>
              <a:ext cx="1291590" cy="845820"/>
            </a:xfrm>
            <a:custGeom>
              <a:avLst/>
              <a:gdLst/>
              <a:ahLst/>
              <a:cxnLst/>
              <a:rect l="l" t="t" r="r" b="b"/>
              <a:pathLst>
                <a:path w="1291590" h="845820">
                  <a:moveTo>
                    <a:pt x="0" y="0"/>
                  </a:moveTo>
                  <a:lnTo>
                    <a:pt x="1291590" y="0"/>
                  </a:lnTo>
                  <a:lnTo>
                    <a:pt x="1291590" y="845820"/>
                  </a:lnTo>
                  <a:lnTo>
                    <a:pt x="0" y="8458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r="4" b="-6"/>
              </a:stretch>
            </a:blipFill>
          </p:spPr>
        </p:sp>
      </p:grpSp>
      <p:sp>
        <p:nvSpPr>
          <p:cNvPr id="4" name="TextBox 4"/>
          <p:cNvSpPr txBox="1"/>
          <p:nvPr/>
        </p:nvSpPr>
        <p:spPr>
          <a:xfrm>
            <a:off x="6794558" y="9685176"/>
            <a:ext cx="11216656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spc="210">
                <a:solidFill>
                  <a:srgbClr val="0187CC"/>
                </a:solidFill>
                <a:latin typeface="HK Grotesk Light"/>
                <a:ea typeface="HK Grotesk Light"/>
                <a:cs typeface="HK Grotesk Light"/>
                <a:sym typeface="HK Grotesk Light"/>
              </a:rPr>
              <a:t>2025 - RPS Consulting all rights reserved    10  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337491" y="1237517"/>
            <a:ext cx="7496865" cy="8479541"/>
            <a:chOff x="0" y="0"/>
            <a:chExt cx="9995820" cy="1130605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9995820" cy="6377956"/>
            </a:xfrm>
            <a:custGeom>
              <a:avLst/>
              <a:gdLst/>
              <a:ahLst/>
              <a:cxnLst/>
              <a:rect l="l" t="t" r="r" b="b"/>
              <a:pathLst>
                <a:path w="9995820" h="6377956">
                  <a:moveTo>
                    <a:pt x="0" y="0"/>
                  </a:moveTo>
                  <a:lnTo>
                    <a:pt x="9995820" y="0"/>
                  </a:lnTo>
                  <a:lnTo>
                    <a:pt x="9995820" y="6377956"/>
                  </a:lnTo>
                  <a:lnTo>
                    <a:pt x="0" y="63779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5926078" y="2484394"/>
              <a:ext cx="3470130" cy="3464242"/>
            </a:xfrm>
            <a:custGeom>
              <a:avLst/>
              <a:gdLst/>
              <a:ahLst/>
              <a:cxnLst/>
              <a:rect l="l" t="t" r="r" b="b"/>
              <a:pathLst>
                <a:path w="3470130" h="3464242">
                  <a:moveTo>
                    <a:pt x="0" y="0"/>
                  </a:moveTo>
                  <a:lnTo>
                    <a:pt x="3470130" y="0"/>
                  </a:lnTo>
                  <a:lnTo>
                    <a:pt x="3470130" y="3464242"/>
                  </a:lnTo>
                  <a:lnTo>
                    <a:pt x="0" y="34642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95314" r="-236414" b="-11732"/>
              </a:stretch>
            </a:blipFill>
          </p:spPr>
        </p:sp>
        <p:grpSp>
          <p:nvGrpSpPr>
            <p:cNvPr id="8" name="Group 8"/>
            <p:cNvGrpSpPr/>
            <p:nvPr/>
          </p:nvGrpSpPr>
          <p:grpSpPr>
            <a:xfrm>
              <a:off x="2935166" y="241291"/>
              <a:ext cx="1219304" cy="827205"/>
              <a:chOff x="0" y="0"/>
              <a:chExt cx="240850" cy="163399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240850" cy="163399"/>
              </a:xfrm>
              <a:custGeom>
                <a:avLst/>
                <a:gdLst/>
                <a:ahLst/>
                <a:cxnLst/>
                <a:rect l="l" t="t" r="r" b="b"/>
                <a:pathLst>
                  <a:path w="240850" h="163399">
                    <a:moveTo>
                      <a:pt x="0" y="0"/>
                    </a:moveTo>
                    <a:lnTo>
                      <a:pt x="240850" y="0"/>
                    </a:lnTo>
                    <a:lnTo>
                      <a:pt x="240850" y="163399"/>
                    </a:lnTo>
                    <a:lnTo>
                      <a:pt x="0" y="163399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10" name="TextBox 10"/>
              <p:cNvSpPr txBox="1"/>
              <p:nvPr/>
            </p:nvSpPr>
            <p:spPr>
              <a:xfrm>
                <a:off x="0" y="-47625"/>
                <a:ext cx="240850" cy="21102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sp>
          <p:nvSpPr>
            <p:cNvPr id="11" name="TextBox 11"/>
            <p:cNvSpPr txBox="1"/>
            <p:nvPr/>
          </p:nvSpPr>
          <p:spPr>
            <a:xfrm>
              <a:off x="338255" y="6571631"/>
              <a:ext cx="9319310" cy="47344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604"/>
                </a:lnSpc>
                <a:spcBef>
                  <a:spcPct val="0"/>
                </a:spcBef>
              </a:pPr>
              <a:r>
                <a:rPr lang="en-US" sz="1860" b="1" spc="186">
                  <a:solidFill>
                    <a:srgbClr val="0187CC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Step 7:After the installation is done, open the package in Advanced Installer. </a:t>
              </a:r>
            </a:p>
            <a:p>
              <a:pPr algn="just">
                <a:lnSpc>
                  <a:spcPts val="2604"/>
                </a:lnSpc>
                <a:spcBef>
                  <a:spcPct val="0"/>
                </a:spcBef>
              </a:pPr>
              <a:r>
                <a:rPr lang="en-US" sz="1860" b="1" spc="186">
                  <a:solidFill>
                    <a:srgbClr val="0187CC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Scroll down to and click "Launch Conditions."</a:t>
              </a:r>
            </a:p>
            <a:p>
              <a:pPr algn="just">
                <a:lnSpc>
                  <a:spcPts val="2604"/>
                </a:lnSpc>
                <a:spcBef>
                  <a:spcPct val="0"/>
                </a:spcBef>
              </a:pPr>
              <a:endParaRPr lang="en-US" sz="1860" b="1" spc="186">
                <a:solidFill>
                  <a:srgbClr val="0187CC"/>
                </a:solidFill>
                <a:latin typeface="HK Grotesk Bold"/>
                <a:ea typeface="HK Grotesk Bold"/>
                <a:cs typeface="HK Grotesk Bold"/>
                <a:sym typeface="HK Grotesk Bold"/>
              </a:endParaRPr>
            </a:p>
            <a:p>
              <a:pPr algn="just">
                <a:lnSpc>
                  <a:spcPts val="2604"/>
                </a:lnSpc>
                <a:spcBef>
                  <a:spcPct val="0"/>
                </a:spcBef>
              </a:pPr>
              <a:r>
                <a:rPr lang="en-US" sz="1860" b="1" spc="186">
                  <a:solidFill>
                    <a:srgbClr val="0187CC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Step 8: Under the System Software category, unselect the default "Any Windows Version" option.</a:t>
              </a:r>
            </a:p>
            <a:p>
              <a:pPr algn="just">
                <a:lnSpc>
                  <a:spcPts val="2604"/>
                </a:lnSpc>
                <a:spcBef>
                  <a:spcPct val="0"/>
                </a:spcBef>
              </a:pPr>
              <a:endParaRPr lang="en-US" sz="1860" b="1" spc="186">
                <a:solidFill>
                  <a:srgbClr val="0187CC"/>
                </a:solidFill>
                <a:latin typeface="HK Grotesk Bold"/>
                <a:ea typeface="HK Grotesk Bold"/>
                <a:cs typeface="HK Grotesk Bold"/>
                <a:sym typeface="HK Grotesk Bold"/>
              </a:endParaRPr>
            </a:p>
            <a:p>
              <a:pPr algn="just">
                <a:lnSpc>
                  <a:spcPts val="2604"/>
                </a:lnSpc>
                <a:spcBef>
                  <a:spcPct val="0"/>
                </a:spcBef>
              </a:pPr>
              <a:r>
                <a:rPr lang="en-US" sz="1860" b="1" spc="186">
                  <a:solidFill>
                    <a:srgbClr val="0187CC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Step :9 Select the specific OS versions you want to allow, such as Windows Server 2022 x64 and Windows Server x64.</a:t>
              </a:r>
            </a:p>
            <a:p>
              <a:pPr algn="just">
                <a:lnSpc>
                  <a:spcPts val="2604"/>
                </a:lnSpc>
                <a:spcBef>
                  <a:spcPct val="0"/>
                </a:spcBef>
              </a:pPr>
              <a:endParaRPr lang="en-US" sz="1860" b="1" spc="186">
                <a:solidFill>
                  <a:srgbClr val="0187CC"/>
                </a:solidFill>
                <a:latin typeface="HK Grotesk Bold"/>
                <a:ea typeface="HK Grotesk Bold"/>
                <a:cs typeface="HK Grotesk Bold"/>
                <a:sym typeface="HK Grotesk Bold"/>
              </a:endParaRPr>
            </a:p>
          </p:txBody>
        </p:sp>
        <p:grpSp>
          <p:nvGrpSpPr>
            <p:cNvPr id="12" name="Group 12"/>
            <p:cNvGrpSpPr/>
            <p:nvPr/>
          </p:nvGrpSpPr>
          <p:grpSpPr>
            <a:xfrm>
              <a:off x="6176810" y="3188978"/>
              <a:ext cx="2968666" cy="824646"/>
              <a:chOff x="0" y="0"/>
              <a:chExt cx="586403" cy="162893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586403" cy="162893"/>
              </a:xfrm>
              <a:custGeom>
                <a:avLst/>
                <a:gdLst/>
                <a:ahLst/>
                <a:cxnLst/>
                <a:rect l="l" t="t" r="r" b="b"/>
                <a:pathLst>
                  <a:path w="586403" h="162893">
                    <a:moveTo>
                      <a:pt x="0" y="0"/>
                    </a:moveTo>
                    <a:lnTo>
                      <a:pt x="586403" y="0"/>
                    </a:lnTo>
                    <a:lnTo>
                      <a:pt x="586403" y="162893"/>
                    </a:lnTo>
                    <a:lnTo>
                      <a:pt x="0" y="162893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586403" cy="21051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</p:grpSp>
      <p:sp>
        <p:nvSpPr>
          <p:cNvPr id="15" name="TextBox 15"/>
          <p:cNvSpPr txBox="1"/>
          <p:nvPr/>
        </p:nvSpPr>
        <p:spPr>
          <a:xfrm>
            <a:off x="766868" y="299402"/>
            <a:ext cx="2814532" cy="9874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749"/>
              </a:lnSpc>
            </a:pPr>
            <a:r>
              <a:rPr lang="en-US" sz="5535" b="1" dirty="0">
                <a:solidFill>
                  <a:srgbClr val="0187CC"/>
                </a:solidFill>
                <a:latin typeface="Noto Serif Ethiopic Condensed Bold"/>
                <a:ea typeface="Noto Serif Ethiopic Condensed Bold"/>
                <a:cs typeface="Noto Serif Ethiopic Condensed Bold"/>
                <a:sym typeface="Noto Serif Ethiopic Condensed Bold"/>
              </a:rPr>
              <a:t>STEPS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244629" y="6742586"/>
            <a:ext cx="9871717" cy="2990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660"/>
              </a:lnSpc>
              <a:spcBef>
                <a:spcPct val="0"/>
              </a:spcBef>
            </a:pPr>
            <a:r>
              <a:rPr lang="en-US" sz="1900" b="1" spc="190">
                <a:solidFill>
                  <a:srgbClr val="0187CC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Step :10 Select the specific OS versions you want to allow, such as Windows Server 2022 x64 and Windows Server x64.</a:t>
            </a:r>
          </a:p>
          <a:p>
            <a:pPr algn="just">
              <a:lnSpc>
                <a:spcPts val="2660"/>
              </a:lnSpc>
              <a:spcBef>
                <a:spcPct val="0"/>
              </a:spcBef>
            </a:pPr>
            <a:endParaRPr lang="en-US" sz="1900" b="1" spc="190">
              <a:solidFill>
                <a:srgbClr val="0187CC"/>
              </a:solidFill>
              <a:latin typeface="HK Grotesk Bold"/>
              <a:ea typeface="HK Grotesk Bold"/>
              <a:cs typeface="HK Grotesk Bold"/>
              <a:sym typeface="HK Grotesk Bold"/>
            </a:endParaRPr>
          </a:p>
          <a:p>
            <a:pPr algn="just">
              <a:lnSpc>
                <a:spcPts val="2660"/>
              </a:lnSpc>
              <a:spcBef>
                <a:spcPct val="0"/>
              </a:spcBef>
            </a:pPr>
            <a:r>
              <a:rPr lang="en-US" sz="1900" b="1" spc="190">
                <a:solidFill>
                  <a:srgbClr val="0187CC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Step 11: Go to "Product Details" and then click "Build."</a:t>
            </a:r>
          </a:p>
          <a:p>
            <a:pPr algn="just">
              <a:lnSpc>
                <a:spcPts val="2660"/>
              </a:lnSpc>
              <a:spcBef>
                <a:spcPct val="0"/>
              </a:spcBef>
            </a:pPr>
            <a:endParaRPr lang="en-US" sz="1900" b="1" spc="190">
              <a:solidFill>
                <a:srgbClr val="0187CC"/>
              </a:solidFill>
              <a:latin typeface="HK Grotesk Bold"/>
              <a:ea typeface="HK Grotesk Bold"/>
              <a:cs typeface="HK Grotesk Bold"/>
              <a:sym typeface="HK Grotesk Bold"/>
            </a:endParaRPr>
          </a:p>
          <a:p>
            <a:pPr algn="just">
              <a:lnSpc>
                <a:spcPts val="2660"/>
              </a:lnSpc>
              <a:spcBef>
                <a:spcPct val="0"/>
              </a:spcBef>
            </a:pPr>
            <a:r>
              <a:rPr lang="en-US" sz="1900" b="1" spc="190">
                <a:solidFill>
                  <a:srgbClr val="0187CC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Step 12: A pop-up will appear. Click "Continue."</a:t>
            </a:r>
          </a:p>
          <a:p>
            <a:pPr algn="just">
              <a:lnSpc>
                <a:spcPts val="2660"/>
              </a:lnSpc>
              <a:spcBef>
                <a:spcPct val="0"/>
              </a:spcBef>
            </a:pPr>
            <a:endParaRPr lang="en-US" sz="1900" b="1" spc="190">
              <a:solidFill>
                <a:srgbClr val="0187CC"/>
              </a:solidFill>
              <a:latin typeface="HK Grotesk Bold"/>
              <a:ea typeface="HK Grotesk Bold"/>
              <a:cs typeface="HK Grotesk Bold"/>
              <a:sym typeface="HK Grotesk Bold"/>
            </a:endParaRPr>
          </a:p>
          <a:p>
            <a:pPr algn="just">
              <a:lnSpc>
                <a:spcPts val="2660"/>
              </a:lnSpc>
              <a:spcBef>
                <a:spcPct val="0"/>
              </a:spcBef>
            </a:pPr>
            <a:r>
              <a:rPr lang="en-US" sz="1900" b="1" spc="190">
                <a:solidFill>
                  <a:srgbClr val="0187CC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Step 13: Save the final MSI file in your folder.</a:t>
            </a:r>
          </a:p>
          <a:p>
            <a:pPr algn="just">
              <a:lnSpc>
                <a:spcPts val="2660"/>
              </a:lnSpc>
              <a:spcBef>
                <a:spcPct val="0"/>
              </a:spcBef>
            </a:pPr>
            <a:endParaRPr lang="en-US" sz="1900" b="1" spc="190">
              <a:solidFill>
                <a:srgbClr val="0187CC"/>
              </a:solidFill>
              <a:latin typeface="HK Grotesk Bold"/>
              <a:ea typeface="HK Grotesk Bold"/>
              <a:cs typeface="HK Grotesk Bold"/>
              <a:sym typeface="HK Grotesk Bold"/>
            </a:endParaRPr>
          </a:p>
        </p:txBody>
      </p:sp>
      <p:grpSp>
        <p:nvGrpSpPr>
          <p:cNvPr id="17" name="Group 17"/>
          <p:cNvGrpSpPr/>
          <p:nvPr/>
        </p:nvGrpSpPr>
        <p:grpSpPr>
          <a:xfrm>
            <a:off x="8484758" y="1237517"/>
            <a:ext cx="8774542" cy="5105838"/>
            <a:chOff x="0" y="0"/>
            <a:chExt cx="11699390" cy="6807784"/>
          </a:xfrm>
        </p:grpSpPr>
        <p:grpSp>
          <p:nvGrpSpPr>
            <p:cNvPr id="18" name="Group 18"/>
            <p:cNvGrpSpPr/>
            <p:nvPr/>
          </p:nvGrpSpPr>
          <p:grpSpPr>
            <a:xfrm>
              <a:off x="5673699" y="1009117"/>
              <a:ext cx="1174549" cy="1309788"/>
              <a:chOff x="0" y="0"/>
              <a:chExt cx="232010" cy="258724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232010" cy="258724"/>
              </a:xfrm>
              <a:custGeom>
                <a:avLst/>
                <a:gdLst/>
                <a:ahLst/>
                <a:cxnLst/>
                <a:rect l="l" t="t" r="r" b="b"/>
                <a:pathLst>
                  <a:path w="232010" h="258724">
                    <a:moveTo>
                      <a:pt x="0" y="0"/>
                    </a:moveTo>
                    <a:lnTo>
                      <a:pt x="232010" y="0"/>
                    </a:lnTo>
                    <a:lnTo>
                      <a:pt x="232010" y="258724"/>
                    </a:lnTo>
                    <a:lnTo>
                      <a:pt x="0" y="258724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20" name="TextBox 20"/>
              <p:cNvSpPr txBox="1"/>
              <p:nvPr/>
            </p:nvSpPr>
            <p:spPr>
              <a:xfrm>
                <a:off x="0" y="-47625"/>
                <a:ext cx="232010" cy="30634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sp>
          <p:nvSpPr>
            <p:cNvPr id="21" name="Freeform 21"/>
            <p:cNvSpPr/>
            <p:nvPr/>
          </p:nvSpPr>
          <p:spPr>
            <a:xfrm>
              <a:off x="0" y="0"/>
              <a:ext cx="6260973" cy="6806013"/>
            </a:xfrm>
            <a:custGeom>
              <a:avLst/>
              <a:gdLst/>
              <a:ahLst/>
              <a:cxnLst/>
              <a:rect l="l" t="t" r="r" b="b"/>
              <a:pathLst>
                <a:path w="6260973" h="6806013">
                  <a:moveTo>
                    <a:pt x="0" y="0"/>
                  </a:moveTo>
                  <a:lnTo>
                    <a:pt x="6260973" y="0"/>
                  </a:lnTo>
                  <a:lnTo>
                    <a:pt x="6260973" y="6806013"/>
                  </a:lnTo>
                  <a:lnTo>
                    <a:pt x="0" y="68060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sp>
          <p:nvSpPr>
            <p:cNvPr id="22" name="Freeform 22"/>
            <p:cNvSpPr/>
            <p:nvPr/>
          </p:nvSpPr>
          <p:spPr>
            <a:xfrm>
              <a:off x="4671147" y="0"/>
              <a:ext cx="7028243" cy="6807784"/>
            </a:xfrm>
            <a:custGeom>
              <a:avLst/>
              <a:gdLst/>
              <a:ahLst/>
              <a:cxnLst/>
              <a:rect l="l" t="t" r="r" b="b"/>
              <a:pathLst>
                <a:path w="7028243" h="6807784">
                  <a:moveTo>
                    <a:pt x="0" y="0"/>
                  </a:moveTo>
                  <a:lnTo>
                    <a:pt x="7028243" y="0"/>
                  </a:lnTo>
                  <a:lnTo>
                    <a:pt x="7028243" y="6807784"/>
                  </a:lnTo>
                  <a:lnTo>
                    <a:pt x="0" y="68077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  <p:grpSp>
          <p:nvGrpSpPr>
            <p:cNvPr id="23" name="Group 23"/>
            <p:cNvGrpSpPr/>
            <p:nvPr/>
          </p:nvGrpSpPr>
          <p:grpSpPr>
            <a:xfrm>
              <a:off x="4949824" y="1159924"/>
              <a:ext cx="1178410" cy="1158981"/>
              <a:chOff x="0" y="0"/>
              <a:chExt cx="232772" cy="228934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232772" cy="228934"/>
              </a:xfrm>
              <a:custGeom>
                <a:avLst/>
                <a:gdLst/>
                <a:ahLst/>
                <a:cxnLst/>
                <a:rect l="l" t="t" r="r" b="b"/>
                <a:pathLst>
                  <a:path w="232772" h="228934">
                    <a:moveTo>
                      <a:pt x="0" y="0"/>
                    </a:moveTo>
                    <a:lnTo>
                      <a:pt x="232772" y="0"/>
                    </a:lnTo>
                    <a:lnTo>
                      <a:pt x="232772" y="228934"/>
                    </a:lnTo>
                    <a:lnTo>
                      <a:pt x="0" y="228934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25" name="TextBox 25"/>
              <p:cNvSpPr txBox="1"/>
              <p:nvPr/>
            </p:nvSpPr>
            <p:spPr>
              <a:xfrm>
                <a:off x="0" y="-47625"/>
                <a:ext cx="232772" cy="27655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2945" y="9596826"/>
            <a:ext cx="968649" cy="634405"/>
            <a:chOff x="0" y="0"/>
            <a:chExt cx="1291532" cy="845874"/>
          </a:xfrm>
        </p:grpSpPr>
        <p:sp>
          <p:nvSpPr>
            <p:cNvPr id="3" name="Freeform 3" descr="Logo  Description automatically generated"/>
            <p:cNvSpPr/>
            <p:nvPr/>
          </p:nvSpPr>
          <p:spPr>
            <a:xfrm>
              <a:off x="0" y="0"/>
              <a:ext cx="1291590" cy="845820"/>
            </a:xfrm>
            <a:custGeom>
              <a:avLst/>
              <a:gdLst/>
              <a:ahLst/>
              <a:cxnLst/>
              <a:rect l="l" t="t" r="r" b="b"/>
              <a:pathLst>
                <a:path w="1291590" h="845820">
                  <a:moveTo>
                    <a:pt x="0" y="0"/>
                  </a:moveTo>
                  <a:lnTo>
                    <a:pt x="1291590" y="0"/>
                  </a:lnTo>
                  <a:lnTo>
                    <a:pt x="1291590" y="845820"/>
                  </a:lnTo>
                  <a:lnTo>
                    <a:pt x="0" y="8458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r="4" b="-6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162945" y="1399675"/>
            <a:ext cx="10773112" cy="4088363"/>
            <a:chOff x="0" y="0"/>
            <a:chExt cx="14364149" cy="545115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448981" cy="5451150"/>
            </a:xfrm>
            <a:custGeom>
              <a:avLst/>
              <a:gdLst/>
              <a:ahLst/>
              <a:cxnLst/>
              <a:rect l="l" t="t" r="r" b="b"/>
              <a:pathLst>
                <a:path w="8448981" h="5451150">
                  <a:moveTo>
                    <a:pt x="0" y="0"/>
                  </a:moveTo>
                  <a:lnTo>
                    <a:pt x="8448981" y="0"/>
                  </a:lnTo>
                  <a:lnTo>
                    <a:pt x="8448981" y="5451150"/>
                  </a:lnTo>
                  <a:lnTo>
                    <a:pt x="0" y="54511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21440"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5243501" y="0"/>
              <a:ext cx="9120648" cy="5451150"/>
            </a:xfrm>
            <a:custGeom>
              <a:avLst/>
              <a:gdLst/>
              <a:ahLst/>
              <a:cxnLst/>
              <a:rect l="l" t="t" r="r" b="b"/>
              <a:pathLst>
                <a:path w="9120648" h="5451150">
                  <a:moveTo>
                    <a:pt x="0" y="0"/>
                  </a:moveTo>
                  <a:lnTo>
                    <a:pt x="9120648" y="0"/>
                  </a:lnTo>
                  <a:lnTo>
                    <a:pt x="9120648" y="5451150"/>
                  </a:lnTo>
                  <a:lnTo>
                    <a:pt x="0" y="54511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2289" r="-24802" b="-22983"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>
            <a:off x="8845109" y="4957714"/>
            <a:ext cx="1004962" cy="530324"/>
            <a:chOff x="0" y="0"/>
            <a:chExt cx="264681" cy="13967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64681" cy="139674"/>
            </a:xfrm>
            <a:custGeom>
              <a:avLst/>
              <a:gdLst/>
              <a:ahLst/>
              <a:cxnLst/>
              <a:rect l="l" t="t" r="r" b="b"/>
              <a:pathLst>
                <a:path w="264681" h="139674">
                  <a:moveTo>
                    <a:pt x="0" y="0"/>
                  </a:moveTo>
                  <a:lnTo>
                    <a:pt x="264681" y="0"/>
                  </a:lnTo>
                  <a:lnTo>
                    <a:pt x="264681" y="139674"/>
                  </a:lnTo>
                  <a:lnTo>
                    <a:pt x="0" y="13967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264681" cy="18729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1715580" y="1254190"/>
            <a:ext cx="5905128" cy="4544856"/>
          </a:xfrm>
          <a:custGeom>
            <a:avLst/>
            <a:gdLst/>
            <a:ahLst/>
            <a:cxnLst/>
            <a:rect l="l" t="t" r="r" b="b"/>
            <a:pathLst>
              <a:path w="5905128" h="4544856">
                <a:moveTo>
                  <a:pt x="0" y="0"/>
                </a:moveTo>
                <a:lnTo>
                  <a:pt x="5905128" y="0"/>
                </a:lnTo>
                <a:lnTo>
                  <a:pt x="5905128" y="4544857"/>
                </a:lnTo>
                <a:lnTo>
                  <a:pt x="0" y="454485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42049" t="-11315" r="-50389" b="-19767"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6788610" y="9679229"/>
            <a:ext cx="11216656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spc="210">
                <a:solidFill>
                  <a:srgbClr val="0187CC"/>
                </a:solidFill>
                <a:latin typeface="HK Grotesk Light"/>
                <a:ea typeface="HK Grotesk Light"/>
                <a:cs typeface="HK Grotesk Light"/>
                <a:sym typeface="HK Grotesk Light"/>
              </a:rPr>
              <a:t>2025 - RPS Consulting all rights reserved    11 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71307" y="316076"/>
            <a:ext cx="2459649" cy="9381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49"/>
              </a:lnSpc>
            </a:pPr>
            <a:r>
              <a:rPr lang="en-US" sz="5535" b="1">
                <a:solidFill>
                  <a:srgbClr val="0187CC"/>
                </a:solidFill>
                <a:latin typeface="Noto Serif Ethiopic Condensed Bold"/>
                <a:ea typeface="Noto Serif Ethiopic Condensed Bold"/>
                <a:cs typeface="Noto Serif Ethiopic Condensed Bold"/>
                <a:sym typeface="Noto Serif Ethiopic Condensed Bold"/>
              </a:rPr>
              <a:t>RESULT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47270" y="6702593"/>
            <a:ext cx="8496730" cy="18672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817"/>
              </a:lnSpc>
            </a:pPr>
            <a:r>
              <a:rPr lang="en-US" sz="2120" b="1" spc="212">
                <a:solidFill>
                  <a:srgbClr val="0187CC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Step :14 Go to Control Panel and uninstall the MSI file you just built.</a:t>
            </a:r>
          </a:p>
          <a:p>
            <a:pPr algn="just">
              <a:lnSpc>
                <a:spcPts val="3817"/>
              </a:lnSpc>
            </a:pPr>
            <a:r>
              <a:rPr lang="en-US" sz="2120" b="1" spc="212">
                <a:solidFill>
                  <a:srgbClr val="0187CC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Step :15 Navigate to the output folder and double-click the newly built MSI file.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642012" y="6740567"/>
            <a:ext cx="7978696" cy="737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940"/>
              </a:lnSpc>
              <a:spcBef>
                <a:spcPct val="0"/>
              </a:spcBef>
            </a:pPr>
            <a:r>
              <a:rPr lang="en-US" sz="2100" b="1" spc="210">
                <a:solidFill>
                  <a:srgbClr val="0187CC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Step :16 Installation Pop-up" will appear. Click "Next" and "Install" until it's done, then click "Finish.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15345" y="9449449"/>
            <a:ext cx="968649" cy="634405"/>
            <a:chOff x="0" y="0"/>
            <a:chExt cx="1291532" cy="845874"/>
          </a:xfrm>
        </p:grpSpPr>
        <p:sp>
          <p:nvSpPr>
            <p:cNvPr id="3" name="Freeform 3" descr="Logo  Description automatically generated"/>
            <p:cNvSpPr/>
            <p:nvPr/>
          </p:nvSpPr>
          <p:spPr>
            <a:xfrm>
              <a:off x="0" y="0"/>
              <a:ext cx="1291590" cy="845820"/>
            </a:xfrm>
            <a:custGeom>
              <a:avLst/>
              <a:gdLst/>
              <a:ahLst/>
              <a:cxnLst/>
              <a:rect l="l" t="t" r="r" b="b"/>
              <a:pathLst>
                <a:path w="1291590" h="845820">
                  <a:moveTo>
                    <a:pt x="0" y="0"/>
                  </a:moveTo>
                  <a:lnTo>
                    <a:pt x="1291590" y="0"/>
                  </a:lnTo>
                  <a:lnTo>
                    <a:pt x="1291590" y="845820"/>
                  </a:lnTo>
                  <a:lnTo>
                    <a:pt x="0" y="8458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r="4" b="-6"/>
              </a:stretch>
            </a:blipFill>
          </p:spPr>
        </p:sp>
      </p:grpSp>
      <p:sp>
        <p:nvSpPr>
          <p:cNvPr id="4" name="Freeform 4"/>
          <p:cNvSpPr/>
          <p:nvPr/>
        </p:nvSpPr>
        <p:spPr>
          <a:xfrm>
            <a:off x="540216" y="1654510"/>
            <a:ext cx="7452766" cy="4367895"/>
          </a:xfrm>
          <a:custGeom>
            <a:avLst/>
            <a:gdLst/>
            <a:ahLst/>
            <a:cxnLst/>
            <a:rect l="l" t="t" r="r" b="b"/>
            <a:pathLst>
              <a:path w="7452766" h="4367895">
                <a:moveTo>
                  <a:pt x="0" y="0"/>
                </a:moveTo>
                <a:lnTo>
                  <a:pt x="7452767" y="0"/>
                </a:lnTo>
                <a:lnTo>
                  <a:pt x="7452767" y="4367895"/>
                </a:lnTo>
                <a:lnTo>
                  <a:pt x="0" y="436789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5514"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799670" y="3353780"/>
            <a:ext cx="6287670" cy="484678"/>
            <a:chOff x="0" y="0"/>
            <a:chExt cx="1656012" cy="12765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656012" cy="127652"/>
            </a:xfrm>
            <a:custGeom>
              <a:avLst/>
              <a:gdLst/>
              <a:ahLst/>
              <a:cxnLst/>
              <a:rect l="l" t="t" r="r" b="b"/>
              <a:pathLst>
                <a:path w="1656012" h="127652">
                  <a:moveTo>
                    <a:pt x="0" y="0"/>
                  </a:moveTo>
                  <a:lnTo>
                    <a:pt x="1656012" y="0"/>
                  </a:lnTo>
                  <a:lnTo>
                    <a:pt x="1656012" y="127652"/>
                  </a:lnTo>
                  <a:lnTo>
                    <a:pt x="0" y="12765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656012" cy="1752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6850526" y="9700669"/>
            <a:ext cx="11216656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spc="210">
                <a:solidFill>
                  <a:srgbClr val="0187CC"/>
                </a:solidFill>
                <a:latin typeface="HK Grotesk Light"/>
                <a:ea typeface="HK Grotesk Light"/>
                <a:cs typeface="HK Grotesk Light"/>
                <a:sym typeface="HK Grotesk Light"/>
              </a:rPr>
              <a:t>2025 - RPS Consulting all rights reserved    12 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23707" y="468476"/>
            <a:ext cx="2459649" cy="9381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49"/>
              </a:lnSpc>
            </a:pPr>
            <a:r>
              <a:rPr lang="en-US" sz="5535" b="1">
                <a:solidFill>
                  <a:srgbClr val="0187CC"/>
                </a:solidFill>
                <a:latin typeface="Noto Serif Ethiopic Condensed Bold"/>
                <a:ea typeface="Noto Serif Ethiopic Condensed Bold"/>
                <a:cs typeface="Noto Serif Ethiopic Condensed Bold"/>
                <a:sym typeface="Noto Serif Ethiopic Condensed Bold"/>
              </a:rPr>
              <a:t>RESULT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42526" y="6769114"/>
            <a:ext cx="5808000" cy="737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940"/>
              </a:lnSpc>
              <a:spcBef>
                <a:spcPct val="0"/>
              </a:spcBef>
            </a:pPr>
            <a:r>
              <a:rPr lang="en-US" sz="2100" b="1" spc="210">
                <a:solidFill>
                  <a:srgbClr val="0187CC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Step :17 Check the "Control Panel" to confirm that the software is installed.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9144000" y="1406590"/>
            <a:ext cx="8103067" cy="4672978"/>
            <a:chOff x="0" y="0"/>
            <a:chExt cx="10804089" cy="6230637"/>
          </a:xfrm>
        </p:grpSpPr>
        <p:grpSp>
          <p:nvGrpSpPr>
            <p:cNvPr id="12" name="Group 12"/>
            <p:cNvGrpSpPr/>
            <p:nvPr/>
          </p:nvGrpSpPr>
          <p:grpSpPr>
            <a:xfrm>
              <a:off x="5419897" y="992088"/>
              <a:ext cx="1049506" cy="1170347"/>
              <a:chOff x="0" y="0"/>
              <a:chExt cx="232010" cy="258724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232010" cy="258724"/>
              </a:xfrm>
              <a:custGeom>
                <a:avLst/>
                <a:gdLst/>
                <a:ahLst/>
                <a:cxnLst/>
                <a:rect l="l" t="t" r="r" b="b"/>
                <a:pathLst>
                  <a:path w="232010" h="258724">
                    <a:moveTo>
                      <a:pt x="0" y="0"/>
                    </a:moveTo>
                    <a:lnTo>
                      <a:pt x="232010" y="0"/>
                    </a:lnTo>
                    <a:lnTo>
                      <a:pt x="232010" y="258724"/>
                    </a:lnTo>
                    <a:lnTo>
                      <a:pt x="0" y="258724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232010" cy="30634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93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4773087" y="1126840"/>
              <a:ext cx="1052956" cy="1035595"/>
              <a:chOff x="0" y="0"/>
              <a:chExt cx="232772" cy="228934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232772" cy="228934"/>
              </a:xfrm>
              <a:custGeom>
                <a:avLst/>
                <a:gdLst/>
                <a:ahLst/>
                <a:cxnLst/>
                <a:rect l="l" t="t" r="r" b="b"/>
                <a:pathLst>
                  <a:path w="232772" h="228934">
                    <a:moveTo>
                      <a:pt x="0" y="0"/>
                    </a:moveTo>
                    <a:lnTo>
                      <a:pt x="232772" y="0"/>
                    </a:lnTo>
                    <a:lnTo>
                      <a:pt x="232772" y="228934"/>
                    </a:lnTo>
                    <a:lnTo>
                      <a:pt x="0" y="228934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232772" cy="27655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939"/>
                  </a:lnSpc>
                </a:pPr>
                <a:endParaRPr/>
              </a:p>
            </p:txBody>
          </p:sp>
        </p:grpSp>
        <p:sp>
          <p:nvSpPr>
            <p:cNvPr id="18" name="Freeform 18"/>
            <p:cNvSpPr/>
            <p:nvPr/>
          </p:nvSpPr>
          <p:spPr>
            <a:xfrm>
              <a:off x="0" y="0"/>
              <a:ext cx="5944650" cy="6230637"/>
            </a:xfrm>
            <a:custGeom>
              <a:avLst/>
              <a:gdLst/>
              <a:ahLst/>
              <a:cxnLst/>
              <a:rect l="l" t="t" r="r" b="b"/>
              <a:pathLst>
                <a:path w="5944650" h="6230637">
                  <a:moveTo>
                    <a:pt x="0" y="0"/>
                  </a:moveTo>
                  <a:lnTo>
                    <a:pt x="5944650" y="0"/>
                  </a:lnTo>
                  <a:lnTo>
                    <a:pt x="5944650" y="6230637"/>
                  </a:lnTo>
                  <a:lnTo>
                    <a:pt x="0" y="62306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1858" r="-1858"/>
              </a:stretch>
            </a:blipFill>
          </p:spPr>
        </p:sp>
        <p:sp>
          <p:nvSpPr>
            <p:cNvPr id="19" name="Freeform 19"/>
            <p:cNvSpPr/>
            <p:nvPr/>
          </p:nvSpPr>
          <p:spPr>
            <a:xfrm>
              <a:off x="4524078" y="73808"/>
              <a:ext cx="6280011" cy="6083022"/>
            </a:xfrm>
            <a:custGeom>
              <a:avLst/>
              <a:gdLst/>
              <a:ahLst/>
              <a:cxnLst/>
              <a:rect l="l" t="t" r="r" b="b"/>
              <a:pathLst>
                <a:path w="6280011" h="6083022">
                  <a:moveTo>
                    <a:pt x="0" y="0"/>
                  </a:moveTo>
                  <a:lnTo>
                    <a:pt x="6280011" y="0"/>
                  </a:lnTo>
                  <a:lnTo>
                    <a:pt x="6280011" y="6083022"/>
                  </a:lnTo>
                  <a:lnTo>
                    <a:pt x="0" y="60830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grpSp>
          <p:nvGrpSpPr>
            <p:cNvPr id="20" name="Group 20"/>
            <p:cNvGrpSpPr/>
            <p:nvPr/>
          </p:nvGrpSpPr>
          <p:grpSpPr>
            <a:xfrm>
              <a:off x="4519054" y="1180741"/>
              <a:ext cx="900843" cy="981694"/>
              <a:chOff x="0" y="0"/>
              <a:chExt cx="199145" cy="217019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199145" cy="217019"/>
              </a:xfrm>
              <a:custGeom>
                <a:avLst/>
                <a:gdLst/>
                <a:ahLst/>
                <a:cxnLst/>
                <a:rect l="l" t="t" r="r" b="b"/>
                <a:pathLst>
                  <a:path w="199145" h="217019">
                    <a:moveTo>
                      <a:pt x="0" y="0"/>
                    </a:moveTo>
                    <a:lnTo>
                      <a:pt x="199145" y="0"/>
                    </a:lnTo>
                    <a:lnTo>
                      <a:pt x="199145" y="217019"/>
                    </a:lnTo>
                    <a:lnTo>
                      <a:pt x="0" y="217019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22" name="TextBox 22"/>
              <p:cNvSpPr txBox="1"/>
              <p:nvPr/>
            </p:nvSpPr>
            <p:spPr>
              <a:xfrm>
                <a:off x="0" y="-47625"/>
                <a:ext cx="199145" cy="26464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939"/>
                  </a:lnSpc>
                </a:pPr>
                <a:endParaRPr/>
              </a:p>
            </p:txBody>
          </p:sp>
        </p:grpSp>
      </p:grpSp>
      <p:sp>
        <p:nvSpPr>
          <p:cNvPr id="23" name="TextBox 23"/>
          <p:cNvSpPr txBox="1"/>
          <p:nvPr/>
        </p:nvSpPr>
        <p:spPr>
          <a:xfrm>
            <a:off x="9144000" y="6529516"/>
            <a:ext cx="8156960" cy="3230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54"/>
              </a:lnSpc>
              <a:spcBef>
                <a:spcPct val="0"/>
              </a:spcBef>
            </a:pPr>
            <a:r>
              <a:rPr lang="en-US" sz="1824" b="1" spc="182">
                <a:solidFill>
                  <a:srgbClr val="0187CC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Step: 18To test the launch condition, go to the "Launch Conditions" section again.</a:t>
            </a:r>
          </a:p>
          <a:p>
            <a:pPr algn="just">
              <a:lnSpc>
                <a:spcPts val="2554"/>
              </a:lnSpc>
              <a:spcBef>
                <a:spcPct val="0"/>
              </a:spcBef>
            </a:pPr>
            <a:endParaRPr lang="en-US" sz="1824" b="1" spc="182">
              <a:solidFill>
                <a:srgbClr val="0187CC"/>
              </a:solidFill>
              <a:latin typeface="HK Grotesk Bold"/>
              <a:ea typeface="HK Grotesk Bold"/>
              <a:cs typeface="HK Grotesk Bold"/>
              <a:sym typeface="HK Grotesk Bold"/>
            </a:endParaRPr>
          </a:p>
          <a:p>
            <a:pPr algn="just">
              <a:lnSpc>
                <a:spcPts val="2554"/>
              </a:lnSpc>
              <a:spcBef>
                <a:spcPct val="0"/>
              </a:spcBef>
            </a:pPr>
            <a:r>
              <a:rPr lang="en-US" sz="1824" b="1" spc="182">
                <a:solidFill>
                  <a:srgbClr val="0187CC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Step 19: Select a random Windows version that is not on your current system.</a:t>
            </a:r>
          </a:p>
          <a:p>
            <a:pPr algn="just">
              <a:lnSpc>
                <a:spcPts val="2554"/>
              </a:lnSpc>
              <a:spcBef>
                <a:spcPct val="0"/>
              </a:spcBef>
            </a:pPr>
            <a:endParaRPr lang="en-US" sz="1824" b="1" spc="182">
              <a:solidFill>
                <a:srgbClr val="0187CC"/>
              </a:solidFill>
              <a:latin typeface="HK Grotesk Bold"/>
              <a:ea typeface="HK Grotesk Bold"/>
              <a:cs typeface="HK Grotesk Bold"/>
              <a:sym typeface="HK Grotesk Bold"/>
            </a:endParaRPr>
          </a:p>
          <a:p>
            <a:pPr algn="just">
              <a:lnSpc>
                <a:spcPts val="2554"/>
              </a:lnSpc>
              <a:spcBef>
                <a:spcPct val="0"/>
              </a:spcBef>
            </a:pPr>
            <a:r>
              <a:rPr lang="en-US" sz="1824" b="1" spc="182">
                <a:solidFill>
                  <a:srgbClr val="0187CC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Step :20 Go to "Product details" and then "Build."</a:t>
            </a:r>
          </a:p>
          <a:p>
            <a:pPr algn="just">
              <a:lnSpc>
                <a:spcPts val="2554"/>
              </a:lnSpc>
              <a:spcBef>
                <a:spcPct val="0"/>
              </a:spcBef>
            </a:pPr>
            <a:endParaRPr lang="en-US" sz="1824" b="1" spc="182">
              <a:solidFill>
                <a:srgbClr val="0187CC"/>
              </a:solidFill>
              <a:latin typeface="HK Grotesk Bold"/>
              <a:ea typeface="HK Grotesk Bold"/>
              <a:cs typeface="HK Grotesk Bold"/>
              <a:sym typeface="HK Grotesk Bold"/>
            </a:endParaRPr>
          </a:p>
          <a:p>
            <a:pPr algn="just">
              <a:lnSpc>
                <a:spcPts val="2554"/>
              </a:lnSpc>
              <a:spcBef>
                <a:spcPct val="0"/>
              </a:spcBef>
            </a:pPr>
            <a:r>
              <a:rPr lang="en-US" sz="1824" b="1" spc="182">
                <a:solidFill>
                  <a:srgbClr val="0187CC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Step :21 Click "Continue" when the pop-up appears.</a:t>
            </a:r>
          </a:p>
          <a:p>
            <a:pPr algn="just">
              <a:lnSpc>
                <a:spcPts val="2554"/>
              </a:lnSpc>
              <a:spcBef>
                <a:spcPct val="0"/>
              </a:spcBef>
            </a:pPr>
            <a:endParaRPr lang="en-US" sz="1824" b="1" spc="182">
              <a:solidFill>
                <a:srgbClr val="0187CC"/>
              </a:solidFill>
              <a:latin typeface="HK Grotesk Bold"/>
              <a:ea typeface="HK Grotesk Bold"/>
              <a:cs typeface="HK Grotesk Bold"/>
              <a:sym typeface="HK Grotesk Bold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11101" y="9176524"/>
            <a:ext cx="1078215" cy="706165"/>
            <a:chOff x="0" y="0"/>
            <a:chExt cx="1291532" cy="845874"/>
          </a:xfrm>
        </p:grpSpPr>
        <p:sp>
          <p:nvSpPr>
            <p:cNvPr id="3" name="Freeform 3" descr="Logo  Description automatically generated"/>
            <p:cNvSpPr/>
            <p:nvPr/>
          </p:nvSpPr>
          <p:spPr>
            <a:xfrm>
              <a:off x="0" y="0"/>
              <a:ext cx="1291590" cy="845820"/>
            </a:xfrm>
            <a:custGeom>
              <a:avLst/>
              <a:gdLst/>
              <a:ahLst/>
              <a:cxnLst/>
              <a:rect l="l" t="t" r="r" b="b"/>
              <a:pathLst>
                <a:path w="1291590" h="845820">
                  <a:moveTo>
                    <a:pt x="0" y="0"/>
                  </a:moveTo>
                  <a:lnTo>
                    <a:pt x="1291590" y="0"/>
                  </a:lnTo>
                  <a:lnTo>
                    <a:pt x="1291590" y="845820"/>
                  </a:lnTo>
                  <a:lnTo>
                    <a:pt x="0" y="8458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r="4" b="-6"/>
              </a:stretch>
            </a:blipFill>
          </p:spPr>
        </p:sp>
      </p:grpSp>
      <p:sp>
        <p:nvSpPr>
          <p:cNvPr id="4" name="Freeform 4"/>
          <p:cNvSpPr/>
          <p:nvPr/>
        </p:nvSpPr>
        <p:spPr>
          <a:xfrm flipH="1" flipV="1">
            <a:off x="10972800" y="-86060"/>
            <a:ext cx="7315200" cy="3072384"/>
          </a:xfrm>
          <a:custGeom>
            <a:avLst/>
            <a:gdLst/>
            <a:ahLst/>
            <a:cxnLst/>
            <a:rect l="l" t="t" r="r" b="b"/>
            <a:pathLst>
              <a:path w="7315200" h="3072384">
                <a:moveTo>
                  <a:pt x="7315200" y="3072384"/>
                </a:moveTo>
                <a:lnTo>
                  <a:pt x="0" y="3072384"/>
                </a:lnTo>
                <a:lnTo>
                  <a:pt x="0" y="0"/>
                </a:lnTo>
                <a:lnTo>
                  <a:pt x="7315200" y="0"/>
                </a:lnTo>
                <a:lnTo>
                  <a:pt x="7315200" y="3072384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3269005" y="1450132"/>
            <a:ext cx="11034042" cy="5009886"/>
          </a:xfrm>
          <a:custGeom>
            <a:avLst/>
            <a:gdLst/>
            <a:ahLst/>
            <a:cxnLst/>
            <a:rect l="l" t="t" r="r" b="b"/>
            <a:pathLst>
              <a:path w="11034042" h="5009886">
                <a:moveTo>
                  <a:pt x="0" y="0"/>
                </a:moveTo>
                <a:lnTo>
                  <a:pt x="11034042" y="0"/>
                </a:lnTo>
                <a:lnTo>
                  <a:pt x="11034042" y="5009886"/>
                </a:lnTo>
                <a:lnTo>
                  <a:pt x="0" y="500988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6731473" y="9604237"/>
            <a:ext cx="11216656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spc="210">
                <a:solidFill>
                  <a:srgbClr val="0187CC"/>
                </a:solidFill>
                <a:latin typeface="HK Grotesk Light"/>
                <a:ea typeface="HK Grotesk Light"/>
                <a:cs typeface="HK Grotesk Light"/>
                <a:sym typeface="HK Grotesk Light"/>
              </a:rPr>
              <a:t>2025 - RPS Consulting all rights reserved    13 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49896" y="512018"/>
            <a:ext cx="2459649" cy="9381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49"/>
              </a:lnSpc>
            </a:pPr>
            <a:r>
              <a:rPr lang="en-US" sz="5535" b="1">
                <a:solidFill>
                  <a:srgbClr val="0187CC"/>
                </a:solidFill>
                <a:latin typeface="Noto Serif Ethiopic Condensed Bold"/>
                <a:ea typeface="Noto Serif Ethiopic Condensed Bold"/>
                <a:cs typeface="Noto Serif Ethiopic Condensed Bold"/>
                <a:sym typeface="Noto Serif Ethiopic Condensed Bold"/>
              </a:rPr>
              <a:t>RESULT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7118305"/>
            <a:ext cx="15242649" cy="176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395"/>
              </a:lnSpc>
            </a:pPr>
            <a:r>
              <a:rPr lang="en-US" sz="2425" b="1" spc="242">
                <a:solidFill>
                  <a:srgbClr val="0187CC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Step-22: </a:t>
            </a:r>
          </a:p>
          <a:p>
            <a:pPr algn="just">
              <a:lnSpc>
                <a:spcPts val="3395"/>
              </a:lnSpc>
              <a:spcBef>
                <a:spcPct val="0"/>
              </a:spcBef>
            </a:pPr>
            <a:r>
              <a:rPr lang="en-US" sz="2425" b="1" spc="242">
                <a:solidFill>
                  <a:srgbClr val="0187CC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Click on the MSI file you built again. </a:t>
            </a:r>
          </a:p>
          <a:p>
            <a:pPr algn="just">
              <a:lnSpc>
                <a:spcPts val="3395"/>
              </a:lnSpc>
              <a:spcBef>
                <a:spcPct val="0"/>
              </a:spcBef>
            </a:pPr>
            <a:r>
              <a:rPr lang="en-US" sz="2425" b="1" spc="242">
                <a:solidFill>
                  <a:srgbClr val="0187CC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If that fails to install, that means our launch condition were successful. </a:t>
            </a:r>
          </a:p>
          <a:p>
            <a:pPr algn="just">
              <a:lnSpc>
                <a:spcPts val="4365"/>
              </a:lnSpc>
            </a:pPr>
            <a:endParaRPr lang="en-US" sz="2425" b="1" spc="242">
              <a:solidFill>
                <a:srgbClr val="0187CC"/>
              </a:solidFill>
              <a:latin typeface="HK Grotesk Bold"/>
              <a:ea typeface="HK Grotesk Bold"/>
              <a:cs typeface="HK Grotesk Bold"/>
              <a:sym typeface="HK Grotesk Bold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02702" y="9187250"/>
            <a:ext cx="968649" cy="634405"/>
            <a:chOff x="0" y="0"/>
            <a:chExt cx="1291532" cy="845874"/>
          </a:xfrm>
        </p:grpSpPr>
        <p:sp>
          <p:nvSpPr>
            <p:cNvPr id="3" name="Freeform 3" descr="Logo  Description automatically generated"/>
            <p:cNvSpPr/>
            <p:nvPr/>
          </p:nvSpPr>
          <p:spPr>
            <a:xfrm>
              <a:off x="0" y="0"/>
              <a:ext cx="1291590" cy="845820"/>
            </a:xfrm>
            <a:custGeom>
              <a:avLst/>
              <a:gdLst/>
              <a:ahLst/>
              <a:cxnLst/>
              <a:rect l="l" t="t" r="r" b="b"/>
              <a:pathLst>
                <a:path w="1291590" h="845820">
                  <a:moveTo>
                    <a:pt x="0" y="0"/>
                  </a:moveTo>
                  <a:lnTo>
                    <a:pt x="1291590" y="0"/>
                  </a:lnTo>
                  <a:lnTo>
                    <a:pt x="1291590" y="845820"/>
                  </a:lnTo>
                  <a:lnTo>
                    <a:pt x="0" y="8458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r="4" b="-6"/>
              </a:stretch>
            </a:blipFill>
          </p:spPr>
        </p:sp>
      </p:grpSp>
      <p:sp>
        <p:nvSpPr>
          <p:cNvPr id="4" name="Freeform 4"/>
          <p:cNvSpPr/>
          <p:nvPr/>
        </p:nvSpPr>
        <p:spPr>
          <a:xfrm flipV="1">
            <a:off x="0" y="-249390"/>
            <a:ext cx="5392890" cy="5392890"/>
          </a:xfrm>
          <a:custGeom>
            <a:avLst/>
            <a:gdLst/>
            <a:ahLst/>
            <a:cxnLst/>
            <a:rect l="l" t="t" r="r" b="b"/>
            <a:pathLst>
              <a:path w="5392890" h="5392890">
                <a:moveTo>
                  <a:pt x="0" y="5392890"/>
                </a:moveTo>
                <a:lnTo>
                  <a:pt x="5392890" y="5392890"/>
                </a:lnTo>
                <a:lnTo>
                  <a:pt x="5392890" y="0"/>
                </a:lnTo>
                <a:lnTo>
                  <a:pt x="0" y="0"/>
                </a:lnTo>
                <a:lnTo>
                  <a:pt x="0" y="539289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6674336" y="9614963"/>
            <a:ext cx="11216656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spc="210">
                <a:solidFill>
                  <a:srgbClr val="0187CC"/>
                </a:solidFill>
                <a:latin typeface="HK Grotesk Light"/>
                <a:ea typeface="HK Grotesk Light"/>
                <a:cs typeface="HK Grotesk Light"/>
                <a:sym typeface="HK Grotesk Light"/>
              </a:rPr>
              <a:t>2025 - RPS Consulting all rights reserved    15 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371351" y="4307500"/>
            <a:ext cx="16047421" cy="32771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220"/>
              </a:lnSpc>
            </a:pPr>
            <a:r>
              <a:rPr lang="en-US" sz="3729" b="1">
                <a:solidFill>
                  <a:srgbClr val="0187C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After completing this project, we successfully implemented a launch condition that restricts software installation based on specific OS versions or hardware. This ensures compatibility, prevents installation on unsupported systems, and improves overall deployment reliability.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240579" y="1150295"/>
            <a:ext cx="13115021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1">
                <a:solidFill>
                  <a:srgbClr val="0187CC"/>
                </a:solidFill>
                <a:latin typeface="Noto Serif Ethiopic Condensed Bold"/>
                <a:ea typeface="Noto Serif Ethiopic Condensed Bold"/>
                <a:cs typeface="Noto Serif Ethiopic Condensed Bold"/>
                <a:sym typeface="Noto Serif Ethiopic Condensed Bold"/>
              </a:rPr>
              <a:t>CONCLUSION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22939" y="9258300"/>
            <a:ext cx="1211523" cy="793473"/>
            <a:chOff x="0" y="0"/>
            <a:chExt cx="1291532" cy="845874"/>
          </a:xfrm>
        </p:grpSpPr>
        <p:sp>
          <p:nvSpPr>
            <p:cNvPr id="3" name="Freeform 3" descr="Logo  Description automatically generated"/>
            <p:cNvSpPr/>
            <p:nvPr/>
          </p:nvSpPr>
          <p:spPr>
            <a:xfrm>
              <a:off x="0" y="0"/>
              <a:ext cx="1291590" cy="845820"/>
            </a:xfrm>
            <a:custGeom>
              <a:avLst/>
              <a:gdLst/>
              <a:ahLst/>
              <a:cxnLst/>
              <a:rect l="l" t="t" r="r" b="b"/>
              <a:pathLst>
                <a:path w="1291590" h="845820">
                  <a:moveTo>
                    <a:pt x="0" y="0"/>
                  </a:moveTo>
                  <a:lnTo>
                    <a:pt x="1291590" y="0"/>
                  </a:lnTo>
                  <a:lnTo>
                    <a:pt x="1291590" y="845820"/>
                  </a:lnTo>
                  <a:lnTo>
                    <a:pt x="0" y="8458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r="4" b="-6"/>
              </a:stretch>
            </a:blipFill>
          </p:spPr>
        </p:sp>
      </p:grpSp>
      <p:sp>
        <p:nvSpPr>
          <p:cNvPr id="4" name="Freeform 4"/>
          <p:cNvSpPr/>
          <p:nvPr/>
        </p:nvSpPr>
        <p:spPr>
          <a:xfrm>
            <a:off x="11992762" y="2894234"/>
            <a:ext cx="4816667" cy="4816667"/>
          </a:xfrm>
          <a:custGeom>
            <a:avLst/>
            <a:gdLst/>
            <a:ahLst/>
            <a:cxnLst/>
            <a:rect l="l" t="t" r="r" b="b"/>
            <a:pathLst>
              <a:path w="4816667" h="4816667">
                <a:moveTo>
                  <a:pt x="0" y="0"/>
                </a:moveTo>
                <a:lnTo>
                  <a:pt x="4816667" y="0"/>
                </a:lnTo>
                <a:lnTo>
                  <a:pt x="4816667" y="4816667"/>
                </a:lnTo>
                <a:lnTo>
                  <a:pt x="0" y="481666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6902099" y="9607411"/>
            <a:ext cx="11216656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spc="210">
                <a:solidFill>
                  <a:srgbClr val="0187CC"/>
                </a:solidFill>
                <a:latin typeface="HK Grotesk Light"/>
                <a:ea typeface="HK Grotesk Light"/>
                <a:cs typeface="HK Grotesk Light"/>
                <a:sym typeface="HK Grotesk Light"/>
              </a:rPr>
              <a:t>2025 - RPS Consulting all rights reserved    16 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139238" y="4936807"/>
            <a:ext cx="9525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endParaRPr/>
          </a:p>
        </p:txBody>
      </p:sp>
      <p:sp>
        <p:nvSpPr>
          <p:cNvPr id="7" name="TextBox 7"/>
          <p:cNvSpPr txBox="1"/>
          <p:nvPr/>
        </p:nvSpPr>
        <p:spPr>
          <a:xfrm>
            <a:off x="422939" y="1401474"/>
            <a:ext cx="8876763" cy="962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839"/>
              </a:lnSpc>
            </a:pPr>
            <a:r>
              <a:rPr lang="en-US" sz="5599" b="1">
                <a:solidFill>
                  <a:srgbClr val="0187CC"/>
                </a:solidFill>
                <a:latin typeface="Noto Serif Ethiopic Condensed Bold"/>
                <a:ea typeface="Noto Serif Ethiopic Condensed Bold"/>
                <a:cs typeface="Noto Serif Ethiopic Condensed Bold"/>
                <a:sym typeface="Noto Serif Ethiopic Condensed Bold"/>
              </a:rPr>
              <a:t>Sources and references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22939" y="3456320"/>
            <a:ext cx="12649479" cy="537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 u="sng">
                <a:solidFill>
                  <a:srgbClr val="0187CC"/>
                </a:solidFill>
                <a:latin typeface="Canva Sans"/>
                <a:ea typeface="Canva Sans"/>
                <a:cs typeface="Canva Sans"/>
                <a:sym typeface="Canva Sans"/>
                <a:hlinkClick r:id="rId4" tooltip="https://www.advancedinstaller.com/user-guide/"/>
              </a:rPr>
              <a:t>https://www.advancedinstaller.com/user-guide/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22939" y="4724083"/>
            <a:ext cx="11342180" cy="1099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 u="sng">
                <a:solidFill>
                  <a:srgbClr val="0187CC"/>
                </a:solidFill>
                <a:latin typeface="Canva Sans"/>
                <a:ea typeface="Canva Sans"/>
                <a:cs typeface="Canva Sans"/>
                <a:sym typeface="Canva Sans"/>
                <a:hlinkClick r:id="rId5" tooltip="https://learn.microsoft.com/en-us/windows/win32/msi/launch-conditions"/>
              </a:rPr>
              <a:t>https://learn.microsoft.com/en-us/windows/win32/msi/launch-conditions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C1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29593" y="9201150"/>
            <a:ext cx="3268028" cy="3987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9"/>
              </a:lnSpc>
              <a:spcBef>
                <a:spcPct val="0"/>
              </a:spcBef>
            </a:pPr>
            <a:r>
              <a:rPr lang="en-US" sz="2299" spc="229">
                <a:solidFill>
                  <a:srgbClr val="FFFFFF"/>
                </a:solidFill>
                <a:latin typeface="HK Grotesk Light"/>
                <a:ea typeface="HK Grotesk Light"/>
                <a:cs typeface="HK Grotesk Light"/>
                <a:sym typeface="HK Grotesk Light"/>
              </a:rPr>
              <a:t>www.rpsconsulting.in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2683701" y="3370318"/>
            <a:ext cx="12080918" cy="25719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932"/>
              </a:lnSpc>
            </a:pPr>
            <a:r>
              <a:rPr lang="en-US" sz="14951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THANK YOU  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429593" y="486282"/>
            <a:ext cx="2254108" cy="1466466"/>
            <a:chOff x="0" y="0"/>
            <a:chExt cx="2424622" cy="157739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24684" cy="1577340"/>
            </a:xfrm>
            <a:custGeom>
              <a:avLst/>
              <a:gdLst/>
              <a:ahLst/>
              <a:cxnLst/>
              <a:rect l="l" t="t" r="r" b="b"/>
              <a:pathLst>
                <a:path w="2424684" h="1577340">
                  <a:moveTo>
                    <a:pt x="0" y="0"/>
                  </a:moveTo>
                  <a:lnTo>
                    <a:pt x="2424684" y="0"/>
                  </a:lnTo>
                  <a:lnTo>
                    <a:pt x="2424684" y="1577340"/>
                  </a:lnTo>
                  <a:lnTo>
                    <a:pt x="0" y="15773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r="388" b="-25496"/>
              </a:stretch>
            </a:blipFill>
          </p:spPr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51733" y="9311598"/>
            <a:ext cx="1176621" cy="770614"/>
            <a:chOff x="0" y="0"/>
            <a:chExt cx="1291532" cy="845874"/>
          </a:xfrm>
        </p:grpSpPr>
        <p:sp>
          <p:nvSpPr>
            <p:cNvPr id="3" name="Freeform 3" descr="Logo  Description automatically generated"/>
            <p:cNvSpPr/>
            <p:nvPr/>
          </p:nvSpPr>
          <p:spPr>
            <a:xfrm>
              <a:off x="0" y="0"/>
              <a:ext cx="1291590" cy="845820"/>
            </a:xfrm>
            <a:custGeom>
              <a:avLst/>
              <a:gdLst/>
              <a:ahLst/>
              <a:cxnLst/>
              <a:rect l="l" t="t" r="r" b="b"/>
              <a:pathLst>
                <a:path w="1291590" h="845820">
                  <a:moveTo>
                    <a:pt x="0" y="0"/>
                  </a:moveTo>
                  <a:lnTo>
                    <a:pt x="1291590" y="0"/>
                  </a:lnTo>
                  <a:lnTo>
                    <a:pt x="1291590" y="845820"/>
                  </a:lnTo>
                  <a:lnTo>
                    <a:pt x="0" y="8458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r="4" b="-6"/>
              </a:stretch>
            </a:blipFill>
          </p:spPr>
        </p:sp>
      </p:grpSp>
      <p:sp>
        <p:nvSpPr>
          <p:cNvPr id="4" name="TextBox 4"/>
          <p:cNvSpPr txBox="1"/>
          <p:nvPr/>
        </p:nvSpPr>
        <p:spPr>
          <a:xfrm>
            <a:off x="6637136" y="9580243"/>
            <a:ext cx="9860123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spc="210">
                <a:solidFill>
                  <a:srgbClr val="0187CC"/>
                </a:solidFill>
                <a:latin typeface="HK Grotesk Light"/>
                <a:ea typeface="HK Grotesk Light"/>
                <a:cs typeface="HK Grotesk Light"/>
                <a:sym typeface="HK Grotesk Light"/>
              </a:rPr>
              <a:t>2025 - RPS Consulting all rights reserved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2915900" y="9534525"/>
            <a:ext cx="4114800" cy="547688"/>
            <a:chOff x="0" y="0"/>
            <a:chExt cx="5486400" cy="73025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486400" cy="730250"/>
            </a:xfrm>
            <a:custGeom>
              <a:avLst/>
              <a:gdLst/>
              <a:ahLst/>
              <a:cxnLst/>
              <a:rect l="l" t="t" r="r" b="b"/>
              <a:pathLst>
                <a:path w="5486400" h="730250">
                  <a:moveTo>
                    <a:pt x="0" y="0"/>
                  </a:moveTo>
                  <a:lnTo>
                    <a:pt x="5486400" y="0"/>
                  </a:lnTo>
                  <a:lnTo>
                    <a:pt x="54864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0"/>
              <a:ext cx="5486400" cy="73025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2160"/>
                </a:lnSpc>
              </a:pPr>
              <a:r>
                <a:rPr lang="en-US" sz="1800">
                  <a:solidFill>
                    <a:srgbClr val="0187CC"/>
                  </a:solidFill>
                  <a:latin typeface="Aptos"/>
                  <a:ea typeface="Aptos"/>
                  <a:cs typeface="Aptos"/>
                  <a:sym typeface="Aptos"/>
                </a:rPr>
                <a:t>2</a:t>
              </a:r>
            </a:p>
          </p:txBody>
        </p:sp>
      </p:grpSp>
      <p:sp>
        <p:nvSpPr>
          <p:cNvPr id="8" name="Freeform 8"/>
          <p:cNvSpPr/>
          <p:nvPr/>
        </p:nvSpPr>
        <p:spPr>
          <a:xfrm>
            <a:off x="9144000" y="3457145"/>
            <a:ext cx="8835095" cy="3775827"/>
          </a:xfrm>
          <a:custGeom>
            <a:avLst/>
            <a:gdLst/>
            <a:ahLst/>
            <a:cxnLst/>
            <a:rect l="l" t="t" r="r" b="b"/>
            <a:pathLst>
              <a:path w="8835095" h="3775827">
                <a:moveTo>
                  <a:pt x="0" y="0"/>
                </a:moveTo>
                <a:lnTo>
                  <a:pt x="8835095" y="0"/>
                </a:lnTo>
                <a:lnTo>
                  <a:pt x="8835095" y="3775828"/>
                </a:lnTo>
                <a:lnTo>
                  <a:pt x="0" y="37758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570" b="-25464"/>
            </a:stretch>
          </a:blipFill>
        </p:spPr>
      </p:sp>
      <p:sp>
        <p:nvSpPr>
          <p:cNvPr id="9" name="Freeform 9"/>
          <p:cNvSpPr/>
          <p:nvPr/>
        </p:nvSpPr>
        <p:spPr>
          <a:xfrm flipH="1" flipV="1">
            <a:off x="10972800" y="-176210"/>
            <a:ext cx="7315200" cy="3072384"/>
          </a:xfrm>
          <a:custGeom>
            <a:avLst/>
            <a:gdLst/>
            <a:ahLst/>
            <a:cxnLst/>
            <a:rect l="l" t="t" r="r" b="b"/>
            <a:pathLst>
              <a:path w="7315200" h="3072384">
                <a:moveTo>
                  <a:pt x="7315200" y="3072384"/>
                </a:moveTo>
                <a:lnTo>
                  <a:pt x="0" y="3072384"/>
                </a:lnTo>
                <a:lnTo>
                  <a:pt x="0" y="0"/>
                </a:lnTo>
                <a:lnTo>
                  <a:pt x="7315200" y="0"/>
                </a:lnTo>
                <a:lnTo>
                  <a:pt x="7315200" y="3072384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351733" y="4216400"/>
            <a:ext cx="8067896" cy="1749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0187CC"/>
                </a:solidFill>
                <a:latin typeface="Noto Serif Ethiopic Condensed"/>
                <a:ea typeface="Noto Serif Ethiopic Condensed"/>
                <a:cs typeface="Noto Serif Ethiopic Condensed"/>
                <a:sym typeface="Noto Serif Ethiopic Condensed"/>
              </a:rPr>
              <a:t>Installations of OS and Hardware Requirements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27677" y="9216856"/>
            <a:ext cx="1113307" cy="729147"/>
            <a:chOff x="0" y="0"/>
            <a:chExt cx="1291532" cy="845874"/>
          </a:xfrm>
        </p:grpSpPr>
        <p:sp>
          <p:nvSpPr>
            <p:cNvPr id="3" name="Freeform 3" descr="Logo  Description automatically generated"/>
            <p:cNvSpPr/>
            <p:nvPr/>
          </p:nvSpPr>
          <p:spPr>
            <a:xfrm>
              <a:off x="0" y="0"/>
              <a:ext cx="1291590" cy="845820"/>
            </a:xfrm>
            <a:custGeom>
              <a:avLst/>
              <a:gdLst/>
              <a:ahLst/>
              <a:cxnLst/>
              <a:rect l="l" t="t" r="r" b="b"/>
              <a:pathLst>
                <a:path w="1291590" h="845820">
                  <a:moveTo>
                    <a:pt x="0" y="0"/>
                  </a:moveTo>
                  <a:lnTo>
                    <a:pt x="1291590" y="0"/>
                  </a:lnTo>
                  <a:lnTo>
                    <a:pt x="1291590" y="845820"/>
                  </a:lnTo>
                  <a:lnTo>
                    <a:pt x="0" y="8458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4" t="-4" b="-10"/>
              </a:stretch>
            </a:blipFill>
          </p:spPr>
        </p:sp>
      </p:grpSp>
      <p:sp>
        <p:nvSpPr>
          <p:cNvPr id="4" name="TextBox 4"/>
          <p:cNvSpPr txBox="1"/>
          <p:nvPr/>
        </p:nvSpPr>
        <p:spPr>
          <a:xfrm>
            <a:off x="6637136" y="9580243"/>
            <a:ext cx="9860123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spc="210">
                <a:solidFill>
                  <a:srgbClr val="0187CC"/>
                </a:solidFill>
                <a:latin typeface="HK Grotesk Light"/>
                <a:ea typeface="HK Grotesk Light"/>
                <a:cs typeface="HK Grotesk Light"/>
                <a:sym typeface="HK Grotesk Light"/>
              </a:rPr>
              <a:t>2025 - RPS Consulting all rights reserved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2915900" y="9534525"/>
            <a:ext cx="4114800" cy="547688"/>
            <a:chOff x="0" y="0"/>
            <a:chExt cx="5486400" cy="73025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486400" cy="730250"/>
            </a:xfrm>
            <a:custGeom>
              <a:avLst/>
              <a:gdLst/>
              <a:ahLst/>
              <a:cxnLst/>
              <a:rect l="l" t="t" r="r" b="b"/>
              <a:pathLst>
                <a:path w="5486400" h="730250">
                  <a:moveTo>
                    <a:pt x="0" y="0"/>
                  </a:moveTo>
                  <a:lnTo>
                    <a:pt x="5486400" y="0"/>
                  </a:lnTo>
                  <a:lnTo>
                    <a:pt x="54864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0"/>
              <a:ext cx="5486400" cy="73025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2160"/>
                </a:lnSpc>
              </a:pPr>
              <a:r>
                <a:rPr lang="en-US" sz="1800">
                  <a:solidFill>
                    <a:srgbClr val="0187CC"/>
                  </a:solidFill>
                  <a:latin typeface="Aptos"/>
                  <a:ea typeface="Aptos"/>
                  <a:cs typeface="Aptos"/>
                  <a:sym typeface="Aptos"/>
                </a:rPr>
                <a:t>3</a:t>
              </a: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-304800" y="1099035"/>
            <a:ext cx="7640737" cy="1038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083"/>
              </a:lnSpc>
            </a:pPr>
            <a:r>
              <a:rPr lang="en-US" sz="5774" b="1" dirty="0">
                <a:solidFill>
                  <a:srgbClr val="0187CC"/>
                </a:solidFill>
                <a:latin typeface="Noto Serif Ethiopic Condensed Bold"/>
                <a:ea typeface="Noto Serif Ethiopic Condensed Bold"/>
                <a:cs typeface="Noto Serif Ethiopic Condensed Bold"/>
                <a:sym typeface="Noto Serif Ethiopic Condensed Bold"/>
              </a:rPr>
              <a:t>INTRODUCTION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99990" y="2800782"/>
            <a:ext cx="15365664" cy="55970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385"/>
              </a:lnSpc>
            </a:pPr>
            <a:r>
              <a:rPr lang="en-US" sz="3547" b="1">
                <a:solidFill>
                  <a:srgbClr val="0187C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Launch conditions</a:t>
            </a:r>
            <a:r>
              <a:rPr lang="en-US" sz="3547">
                <a:solidFill>
                  <a:srgbClr val="0187CC"/>
                </a:solidFill>
                <a:latin typeface="Canva Sans"/>
                <a:ea typeface="Canva Sans"/>
                <a:cs typeface="Canva Sans"/>
                <a:sym typeface="Canva Sans"/>
              </a:rPr>
              <a:t> are rules set in an installer to ensure that software runs only on </a:t>
            </a:r>
            <a:r>
              <a:rPr lang="en-US" sz="3547" b="1">
                <a:solidFill>
                  <a:srgbClr val="0187C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supported</a:t>
            </a:r>
            <a:r>
              <a:rPr lang="en-US" sz="3547">
                <a:solidFill>
                  <a:srgbClr val="0187CC"/>
                </a:solidFill>
                <a:latin typeface="Canva Sans"/>
                <a:ea typeface="Canva Sans"/>
                <a:cs typeface="Canva Sans"/>
                <a:sym typeface="Canva Sans"/>
              </a:rPr>
              <a:t> environments. </a:t>
            </a:r>
          </a:p>
          <a:p>
            <a:pPr algn="just">
              <a:lnSpc>
                <a:spcPts val="6385"/>
              </a:lnSpc>
            </a:pPr>
            <a:r>
              <a:rPr lang="en-US" sz="3547">
                <a:solidFill>
                  <a:srgbClr val="0187CC"/>
                </a:solidFill>
                <a:latin typeface="Canva Sans"/>
                <a:ea typeface="Canva Sans"/>
                <a:cs typeface="Canva Sans"/>
                <a:sym typeface="Canva Sans"/>
              </a:rPr>
              <a:t>By adding conditions such as </a:t>
            </a:r>
            <a:r>
              <a:rPr lang="en-US" sz="3547" b="1">
                <a:solidFill>
                  <a:srgbClr val="0187C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operating system</a:t>
            </a:r>
            <a:r>
              <a:rPr lang="en-US" sz="3547">
                <a:solidFill>
                  <a:srgbClr val="0187CC"/>
                </a:solidFill>
                <a:latin typeface="Canva Sans"/>
                <a:ea typeface="Canva Sans"/>
                <a:cs typeface="Canva Sans"/>
                <a:sym typeface="Canva Sans"/>
              </a:rPr>
              <a:t> version or specific hardware requirements, we prevent installation on incompatible systems. </a:t>
            </a:r>
          </a:p>
          <a:p>
            <a:pPr algn="just">
              <a:lnSpc>
                <a:spcPts val="6385"/>
              </a:lnSpc>
            </a:pPr>
            <a:r>
              <a:rPr lang="en-US" sz="3547">
                <a:solidFill>
                  <a:srgbClr val="0187CC"/>
                </a:solidFill>
                <a:latin typeface="Canva Sans"/>
                <a:ea typeface="Canva Sans"/>
                <a:cs typeface="Canva Sans"/>
                <a:sym typeface="Canva Sans"/>
              </a:rPr>
              <a:t>This improves </a:t>
            </a:r>
            <a:r>
              <a:rPr lang="en-US" sz="3547" b="1">
                <a:solidFill>
                  <a:srgbClr val="0187C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stability, security,</a:t>
            </a:r>
            <a:r>
              <a:rPr lang="en-US" sz="3547">
                <a:solidFill>
                  <a:srgbClr val="0187CC"/>
                </a:solidFill>
                <a:latin typeface="Canva Sans"/>
                <a:ea typeface="Canva Sans"/>
                <a:cs typeface="Canva Sans"/>
                <a:sym typeface="Canva Sans"/>
              </a:rPr>
              <a:t> and </a:t>
            </a:r>
            <a:r>
              <a:rPr lang="en-US" sz="3547" b="1">
                <a:solidFill>
                  <a:srgbClr val="0187C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user experience</a:t>
            </a:r>
            <a:r>
              <a:rPr lang="en-US" sz="3547">
                <a:solidFill>
                  <a:srgbClr val="0187CC"/>
                </a:solidFill>
                <a:latin typeface="Canva Sans"/>
                <a:ea typeface="Canva Sans"/>
                <a:cs typeface="Canva Sans"/>
                <a:sym typeface="Canva Sans"/>
              </a:rPr>
              <a:t> by ensuring the application is deployed only where it can function properly.</a:t>
            </a:r>
          </a:p>
        </p:txBody>
      </p:sp>
      <p:sp>
        <p:nvSpPr>
          <p:cNvPr id="10" name="Freeform 10"/>
          <p:cNvSpPr/>
          <p:nvPr/>
        </p:nvSpPr>
        <p:spPr>
          <a:xfrm flipH="1" flipV="1">
            <a:off x="10972800" y="-71577"/>
            <a:ext cx="7315200" cy="3072384"/>
          </a:xfrm>
          <a:custGeom>
            <a:avLst/>
            <a:gdLst/>
            <a:ahLst/>
            <a:cxnLst/>
            <a:rect l="l" t="t" r="r" b="b"/>
            <a:pathLst>
              <a:path w="7315200" h="3072384">
                <a:moveTo>
                  <a:pt x="7315200" y="3072384"/>
                </a:moveTo>
                <a:lnTo>
                  <a:pt x="0" y="3072384"/>
                </a:lnTo>
                <a:lnTo>
                  <a:pt x="0" y="0"/>
                </a:lnTo>
                <a:lnTo>
                  <a:pt x="7315200" y="0"/>
                </a:lnTo>
                <a:lnTo>
                  <a:pt x="7315200" y="3072384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32512" y="9279623"/>
            <a:ext cx="968649" cy="634405"/>
            <a:chOff x="0" y="0"/>
            <a:chExt cx="1291532" cy="845874"/>
          </a:xfrm>
        </p:grpSpPr>
        <p:sp>
          <p:nvSpPr>
            <p:cNvPr id="3" name="Freeform 3" descr="Logo  Description automatically generated"/>
            <p:cNvSpPr/>
            <p:nvPr/>
          </p:nvSpPr>
          <p:spPr>
            <a:xfrm>
              <a:off x="0" y="0"/>
              <a:ext cx="1291590" cy="845820"/>
            </a:xfrm>
            <a:custGeom>
              <a:avLst/>
              <a:gdLst/>
              <a:ahLst/>
              <a:cxnLst/>
              <a:rect l="l" t="t" r="r" b="b"/>
              <a:pathLst>
                <a:path w="1291590" h="845820">
                  <a:moveTo>
                    <a:pt x="0" y="0"/>
                  </a:moveTo>
                  <a:lnTo>
                    <a:pt x="1291590" y="0"/>
                  </a:lnTo>
                  <a:lnTo>
                    <a:pt x="1291590" y="845820"/>
                  </a:lnTo>
                  <a:lnTo>
                    <a:pt x="0" y="8458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r="4" b="-6"/>
              </a:stretch>
            </a:blipFill>
          </p:spPr>
        </p:sp>
      </p:grpSp>
      <p:sp>
        <p:nvSpPr>
          <p:cNvPr id="4" name="TextBox 4"/>
          <p:cNvSpPr txBox="1"/>
          <p:nvPr/>
        </p:nvSpPr>
        <p:spPr>
          <a:xfrm>
            <a:off x="6618295" y="9707336"/>
            <a:ext cx="11216656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spc="210">
                <a:solidFill>
                  <a:srgbClr val="0187CC"/>
                </a:solidFill>
                <a:latin typeface="HK Grotesk Light"/>
                <a:ea typeface="HK Grotesk Light"/>
                <a:cs typeface="HK Grotesk Light"/>
                <a:sym typeface="HK Grotesk Light"/>
              </a:rPr>
              <a:t>2025 - RPS Consulting all rights reserved    4 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3786505"/>
            <a:ext cx="13728541" cy="30270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119"/>
              </a:lnSpc>
            </a:pPr>
            <a:r>
              <a:rPr lang="en-US" sz="3399">
                <a:solidFill>
                  <a:srgbClr val="0187CC"/>
                </a:solidFill>
                <a:latin typeface="Canva Sans"/>
                <a:ea typeface="Canva Sans"/>
                <a:cs typeface="Canva Sans"/>
                <a:sym typeface="Canva Sans"/>
              </a:rPr>
              <a:t>A </a:t>
            </a:r>
            <a:r>
              <a:rPr lang="en-US" sz="3399" b="1">
                <a:solidFill>
                  <a:srgbClr val="0187C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launch condition </a:t>
            </a:r>
            <a:r>
              <a:rPr lang="en-US" sz="3399">
                <a:solidFill>
                  <a:srgbClr val="0187CC"/>
                </a:solidFill>
                <a:latin typeface="Canva Sans"/>
                <a:ea typeface="Canva Sans"/>
                <a:cs typeface="Canva Sans"/>
                <a:sym typeface="Canva Sans"/>
              </a:rPr>
              <a:t>is a rule in an installer that checks your system before installation starts. If your computer doesn’t meet the requirement (like the right Windows version or 64-bit hardware), the installation will stop and show a message.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62945" y="1402195"/>
            <a:ext cx="10473727" cy="10026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259"/>
              </a:lnSpc>
            </a:pPr>
            <a:r>
              <a:rPr lang="en-US" sz="5899" b="1">
                <a:solidFill>
                  <a:srgbClr val="0187CC"/>
                </a:solidFill>
                <a:latin typeface="Noto Serif Ethiopic Condensed Bold"/>
                <a:ea typeface="Noto Serif Ethiopic Condensed Bold"/>
                <a:cs typeface="Noto Serif Ethiopic Condensed Bold"/>
                <a:sym typeface="Noto Serif Ethiopic Condensed Bold"/>
              </a:rPr>
              <a:t>What is Launch Condition</a:t>
            </a:r>
          </a:p>
        </p:txBody>
      </p:sp>
      <p:sp>
        <p:nvSpPr>
          <p:cNvPr id="7" name="Freeform 7"/>
          <p:cNvSpPr/>
          <p:nvPr/>
        </p:nvSpPr>
        <p:spPr>
          <a:xfrm flipH="1" flipV="1">
            <a:off x="10972800" y="-142266"/>
            <a:ext cx="7315200" cy="3072384"/>
          </a:xfrm>
          <a:custGeom>
            <a:avLst/>
            <a:gdLst/>
            <a:ahLst/>
            <a:cxnLst/>
            <a:rect l="l" t="t" r="r" b="b"/>
            <a:pathLst>
              <a:path w="7315200" h="3072384">
                <a:moveTo>
                  <a:pt x="7315200" y="3072384"/>
                </a:moveTo>
                <a:lnTo>
                  <a:pt x="0" y="3072384"/>
                </a:lnTo>
                <a:lnTo>
                  <a:pt x="0" y="0"/>
                </a:lnTo>
                <a:lnTo>
                  <a:pt x="7315200" y="0"/>
                </a:lnTo>
                <a:lnTo>
                  <a:pt x="7315200" y="3072384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70193" y="9173963"/>
            <a:ext cx="968649" cy="634405"/>
            <a:chOff x="0" y="0"/>
            <a:chExt cx="1291532" cy="845874"/>
          </a:xfrm>
        </p:grpSpPr>
        <p:sp>
          <p:nvSpPr>
            <p:cNvPr id="3" name="Freeform 3" descr="Logo  Description automatically generated"/>
            <p:cNvSpPr/>
            <p:nvPr/>
          </p:nvSpPr>
          <p:spPr>
            <a:xfrm>
              <a:off x="0" y="0"/>
              <a:ext cx="1291590" cy="845820"/>
            </a:xfrm>
            <a:custGeom>
              <a:avLst/>
              <a:gdLst/>
              <a:ahLst/>
              <a:cxnLst/>
              <a:rect l="l" t="t" r="r" b="b"/>
              <a:pathLst>
                <a:path w="1291590" h="845820">
                  <a:moveTo>
                    <a:pt x="0" y="0"/>
                  </a:moveTo>
                  <a:lnTo>
                    <a:pt x="1291590" y="0"/>
                  </a:lnTo>
                  <a:lnTo>
                    <a:pt x="1291590" y="845820"/>
                  </a:lnTo>
                  <a:lnTo>
                    <a:pt x="0" y="8458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r="4" b="-6"/>
              </a:stretch>
            </a:blipFill>
          </p:spPr>
        </p:sp>
      </p:grpSp>
      <p:sp>
        <p:nvSpPr>
          <p:cNvPr id="4" name="TextBox 4"/>
          <p:cNvSpPr txBox="1"/>
          <p:nvPr/>
        </p:nvSpPr>
        <p:spPr>
          <a:xfrm>
            <a:off x="6844384" y="9601676"/>
            <a:ext cx="9860123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spc="210">
                <a:solidFill>
                  <a:srgbClr val="0187CC"/>
                </a:solidFill>
                <a:latin typeface="HK Grotesk Light"/>
                <a:ea typeface="HK Grotesk Light"/>
                <a:cs typeface="HK Grotesk Light"/>
                <a:sym typeface="HK Grotesk Light"/>
              </a:rPr>
              <a:t>2025 - RPS Consulting all rights reserved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2915900" y="9534525"/>
            <a:ext cx="4114800" cy="547688"/>
            <a:chOff x="0" y="0"/>
            <a:chExt cx="5486400" cy="73025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486400" cy="730250"/>
            </a:xfrm>
            <a:custGeom>
              <a:avLst/>
              <a:gdLst/>
              <a:ahLst/>
              <a:cxnLst/>
              <a:rect l="l" t="t" r="r" b="b"/>
              <a:pathLst>
                <a:path w="5486400" h="730250">
                  <a:moveTo>
                    <a:pt x="0" y="0"/>
                  </a:moveTo>
                  <a:lnTo>
                    <a:pt x="5486400" y="0"/>
                  </a:lnTo>
                  <a:lnTo>
                    <a:pt x="54864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0"/>
              <a:ext cx="5486400" cy="73025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2160"/>
                </a:lnSpc>
              </a:pPr>
              <a:r>
                <a:rPr lang="en-US" sz="1800">
                  <a:solidFill>
                    <a:srgbClr val="0187CC"/>
                  </a:solidFill>
                  <a:latin typeface="Aptos"/>
                  <a:ea typeface="Aptos"/>
                  <a:cs typeface="Aptos"/>
                  <a:sym typeface="Aptos"/>
                </a:rPr>
                <a:t>5</a:t>
              </a: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647269" y="914400"/>
            <a:ext cx="4657948" cy="11020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82"/>
              </a:lnSpc>
            </a:pPr>
            <a:r>
              <a:rPr lang="en-US" sz="6487" b="1">
                <a:solidFill>
                  <a:srgbClr val="0187CC"/>
                </a:solidFill>
                <a:latin typeface="Noto Serif Ethiopic Condensed Bold"/>
                <a:ea typeface="Noto Serif Ethiopic Condensed Bold"/>
                <a:cs typeface="Noto Serif Ethiopic Condensed Bold"/>
                <a:sym typeface="Noto Serif Ethiopic Condensed Bold"/>
              </a:rPr>
              <a:t>BENEFITS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31594" y="2457579"/>
            <a:ext cx="14376802" cy="58482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8911" lvl="1" indent="-324456" algn="just">
              <a:lnSpc>
                <a:spcPts val="4207"/>
              </a:lnSpc>
              <a:buFont typeface="Arial"/>
              <a:buChar char="•"/>
            </a:pPr>
            <a:r>
              <a:rPr lang="en-US" sz="3005" b="1">
                <a:solidFill>
                  <a:srgbClr val="0187C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Avoids Errors</a:t>
            </a:r>
            <a:r>
              <a:rPr lang="en-US" sz="3005">
                <a:solidFill>
                  <a:srgbClr val="0187CC"/>
                </a:solidFill>
                <a:latin typeface="Canva Sans"/>
                <a:ea typeface="Canva Sans"/>
                <a:cs typeface="Canva Sans"/>
                <a:sym typeface="Canva Sans"/>
              </a:rPr>
              <a:t> – It prevents the installer from running on systems that don’t meet the requirements, reducing installation failures.</a:t>
            </a:r>
          </a:p>
          <a:p>
            <a:pPr algn="just">
              <a:lnSpc>
                <a:spcPts val="4207"/>
              </a:lnSpc>
            </a:pPr>
            <a:endParaRPr lang="en-US" sz="3005">
              <a:solidFill>
                <a:srgbClr val="0187CC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marL="648911" lvl="1" indent="-324456" algn="just">
              <a:lnSpc>
                <a:spcPts val="4207"/>
              </a:lnSpc>
              <a:buFont typeface="Arial"/>
              <a:buChar char="•"/>
            </a:pPr>
            <a:r>
              <a:rPr lang="en-US" sz="3005" b="1">
                <a:solidFill>
                  <a:srgbClr val="0187C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Stable Performance</a:t>
            </a:r>
            <a:r>
              <a:rPr lang="en-US" sz="3005">
                <a:solidFill>
                  <a:srgbClr val="0187CC"/>
                </a:solidFill>
                <a:latin typeface="Canva Sans"/>
                <a:ea typeface="Canva Sans"/>
                <a:cs typeface="Canva Sans"/>
                <a:sym typeface="Canva Sans"/>
              </a:rPr>
              <a:t> – Ensures the software installs only on compatible operating systems and hardware for smooth functioning.</a:t>
            </a:r>
          </a:p>
          <a:p>
            <a:pPr algn="just">
              <a:lnSpc>
                <a:spcPts val="4207"/>
              </a:lnSpc>
            </a:pPr>
            <a:endParaRPr lang="en-US" sz="3005">
              <a:solidFill>
                <a:srgbClr val="0187CC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marL="648911" lvl="1" indent="-324456" algn="just">
              <a:lnSpc>
                <a:spcPts val="4207"/>
              </a:lnSpc>
              <a:buFont typeface="Arial"/>
              <a:buChar char="•"/>
            </a:pPr>
            <a:r>
              <a:rPr lang="en-US" sz="3005" b="1">
                <a:solidFill>
                  <a:srgbClr val="0187C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Saves Time</a:t>
            </a:r>
            <a:r>
              <a:rPr lang="en-US" sz="3005">
                <a:solidFill>
                  <a:srgbClr val="0187CC"/>
                </a:solidFill>
                <a:latin typeface="Canva Sans"/>
                <a:ea typeface="Canva Sans"/>
                <a:cs typeface="Canva Sans"/>
                <a:sym typeface="Canva Sans"/>
              </a:rPr>
              <a:t> – Users and IT teams save time by avoiding unnecessary troubleshooting from failed installations.</a:t>
            </a:r>
          </a:p>
          <a:p>
            <a:pPr algn="just">
              <a:lnSpc>
                <a:spcPts val="4207"/>
              </a:lnSpc>
            </a:pPr>
            <a:endParaRPr lang="en-US" sz="3005">
              <a:solidFill>
                <a:srgbClr val="0187CC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marL="648911" lvl="1" indent="-324456" algn="just">
              <a:lnSpc>
                <a:spcPts val="4207"/>
              </a:lnSpc>
              <a:buFont typeface="Arial"/>
              <a:buChar char="•"/>
            </a:pPr>
            <a:r>
              <a:rPr lang="en-US" sz="3005" b="1">
                <a:solidFill>
                  <a:srgbClr val="0187C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Improves Security</a:t>
            </a:r>
            <a:r>
              <a:rPr lang="en-US" sz="3005">
                <a:solidFill>
                  <a:srgbClr val="0187CC"/>
                </a:solidFill>
                <a:latin typeface="Canva Sans"/>
                <a:ea typeface="Canva Sans"/>
                <a:cs typeface="Canva Sans"/>
                <a:sym typeface="Canva Sans"/>
              </a:rPr>
              <a:t> – Blocks installation on outdated or unsupported systems that may have security risks.</a:t>
            </a:r>
          </a:p>
        </p:txBody>
      </p:sp>
      <p:sp>
        <p:nvSpPr>
          <p:cNvPr id="10" name="Freeform 10"/>
          <p:cNvSpPr/>
          <p:nvPr/>
        </p:nvSpPr>
        <p:spPr>
          <a:xfrm flipH="1" flipV="1">
            <a:off x="10972800" y="-140592"/>
            <a:ext cx="7315200" cy="3072384"/>
          </a:xfrm>
          <a:custGeom>
            <a:avLst/>
            <a:gdLst/>
            <a:ahLst/>
            <a:cxnLst/>
            <a:rect l="l" t="t" r="r" b="b"/>
            <a:pathLst>
              <a:path w="7315200" h="3072384">
                <a:moveTo>
                  <a:pt x="7315200" y="3072384"/>
                </a:moveTo>
                <a:lnTo>
                  <a:pt x="0" y="3072384"/>
                </a:lnTo>
                <a:lnTo>
                  <a:pt x="0" y="0"/>
                </a:lnTo>
                <a:lnTo>
                  <a:pt x="7315200" y="0"/>
                </a:lnTo>
                <a:lnTo>
                  <a:pt x="7315200" y="3072384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48616" y="9258300"/>
            <a:ext cx="999738" cy="655729"/>
            <a:chOff x="0" y="0"/>
            <a:chExt cx="1291532" cy="847117"/>
          </a:xfrm>
        </p:grpSpPr>
        <p:sp>
          <p:nvSpPr>
            <p:cNvPr id="3" name="Freeform 3" descr="Logo  Description automatically generated"/>
            <p:cNvSpPr/>
            <p:nvPr/>
          </p:nvSpPr>
          <p:spPr>
            <a:xfrm>
              <a:off x="0" y="0"/>
              <a:ext cx="1291590" cy="847063"/>
            </a:xfrm>
            <a:custGeom>
              <a:avLst/>
              <a:gdLst/>
              <a:ahLst/>
              <a:cxnLst/>
              <a:rect l="l" t="t" r="r" b="b"/>
              <a:pathLst>
                <a:path w="1291590" h="847063">
                  <a:moveTo>
                    <a:pt x="0" y="0"/>
                  </a:moveTo>
                  <a:lnTo>
                    <a:pt x="1291590" y="0"/>
                  </a:lnTo>
                  <a:lnTo>
                    <a:pt x="1291590" y="847063"/>
                  </a:lnTo>
                  <a:lnTo>
                    <a:pt x="0" y="8470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73" r="-68" b="-6"/>
              </a:stretch>
            </a:blipFill>
          </p:spPr>
        </p:sp>
      </p:grpSp>
      <p:sp>
        <p:nvSpPr>
          <p:cNvPr id="4" name="TextBox 4"/>
          <p:cNvSpPr txBox="1"/>
          <p:nvPr/>
        </p:nvSpPr>
        <p:spPr>
          <a:xfrm>
            <a:off x="6450402" y="9548269"/>
            <a:ext cx="11216656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spc="210">
                <a:solidFill>
                  <a:srgbClr val="0187CC"/>
                </a:solidFill>
                <a:latin typeface="HK Grotesk Light"/>
                <a:ea typeface="HK Grotesk Light"/>
                <a:cs typeface="HK Grotesk Light"/>
                <a:sym typeface="HK Grotesk Light"/>
              </a:rPr>
              <a:t>2025 - RPS Consulting all rights reserved    6 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64803" y="620200"/>
            <a:ext cx="5018247" cy="11171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99"/>
              </a:lnSpc>
            </a:pPr>
            <a:r>
              <a:rPr lang="en-US" sz="6642" b="1">
                <a:solidFill>
                  <a:srgbClr val="0187CC"/>
                </a:solidFill>
                <a:latin typeface="Noto Serif Ethiopic Condensed Bold"/>
                <a:ea typeface="Noto Serif Ethiopic Condensed Bold"/>
                <a:cs typeface="Noto Serif Ethiopic Condensed Bold"/>
                <a:sym typeface="Noto Serif Ethiopic Condensed Bold"/>
              </a:rPr>
              <a:t>Prerequisites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32940" y="2397746"/>
            <a:ext cx="14203825" cy="6381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50126" lvl="1" indent="-325063" algn="l">
              <a:lnSpc>
                <a:spcPts val="4215"/>
              </a:lnSpc>
              <a:buFont typeface="Arial"/>
              <a:buChar char="•"/>
            </a:pPr>
            <a:r>
              <a:rPr lang="en-US" sz="3011" b="1">
                <a:solidFill>
                  <a:srgbClr val="0187C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Windows Operating System</a:t>
            </a:r>
            <a:r>
              <a:rPr lang="en-US" sz="3011">
                <a:solidFill>
                  <a:srgbClr val="0187CC"/>
                </a:solidFill>
                <a:latin typeface="Canva Sans"/>
                <a:ea typeface="Canva Sans"/>
                <a:cs typeface="Canva Sans"/>
                <a:sym typeface="Canva Sans"/>
              </a:rPr>
              <a:t> – Test machines or VMs with different Windows versions (e.g., Win10, Win11).</a:t>
            </a:r>
          </a:p>
          <a:p>
            <a:pPr algn="l">
              <a:lnSpc>
                <a:spcPts val="4215"/>
              </a:lnSpc>
            </a:pPr>
            <a:endParaRPr lang="en-US" sz="3011">
              <a:solidFill>
                <a:srgbClr val="0187CC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marL="650126" lvl="1" indent="-325063" algn="l">
              <a:lnSpc>
                <a:spcPts val="4215"/>
              </a:lnSpc>
              <a:buFont typeface="Arial"/>
              <a:buChar char="•"/>
            </a:pPr>
            <a:r>
              <a:rPr lang="en-US" sz="3011" b="1">
                <a:solidFill>
                  <a:srgbClr val="0187C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Virtualization Software</a:t>
            </a:r>
            <a:r>
              <a:rPr lang="en-US" sz="3011">
                <a:solidFill>
                  <a:srgbClr val="0187CC"/>
                </a:solidFill>
                <a:latin typeface="Canva Sans"/>
                <a:ea typeface="Canva Sans"/>
                <a:cs typeface="Canva Sans"/>
                <a:sym typeface="Canva Sans"/>
              </a:rPr>
              <a:t> – Hyper-V, VirtualBox, or VMware to create test environments.</a:t>
            </a:r>
          </a:p>
          <a:p>
            <a:pPr algn="l">
              <a:lnSpc>
                <a:spcPts val="4215"/>
              </a:lnSpc>
            </a:pPr>
            <a:endParaRPr lang="en-US" sz="3011">
              <a:solidFill>
                <a:srgbClr val="0187CC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marL="650126" lvl="1" indent="-325063" algn="l">
              <a:lnSpc>
                <a:spcPts val="4215"/>
              </a:lnSpc>
              <a:buFont typeface="Arial"/>
              <a:buChar char="•"/>
            </a:pPr>
            <a:r>
              <a:rPr lang="en-US" sz="3011" b="1">
                <a:solidFill>
                  <a:srgbClr val="0187C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Installer Authoring Tool</a:t>
            </a:r>
            <a:r>
              <a:rPr lang="en-US" sz="3011">
                <a:solidFill>
                  <a:srgbClr val="0187CC"/>
                </a:solidFill>
                <a:latin typeface="Canva Sans"/>
                <a:ea typeface="Canva Sans"/>
                <a:cs typeface="Canva Sans"/>
                <a:sym typeface="Canva Sans"/>
              </a:rPr>
              <a:t> – Advanced Installer &amp; Repackager.</a:t>
            </a:r>
          </a:p>
          <a:p>
            <a:pPr algn="l">
              <a:lnSpc>
                <a:spcPts val="4215"/>
              </a:lnSpc>
            </a:pPr>
            <a:endParaRPr lang="en-US" sz="3011">
              <a:solidFill>
                <a:srgbClr val="0187CC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marL="650126" lvl="1" indent="-325063" algn="l">
              <a:lnSpc>
                <a:spcPts val="4215"/>
              </a:lnSpc>
              <a:buFont typeface="Arial"/>
              <a:buChar char="•"/>
            </a:pPr>
            <a:r>
              <a:rPr lang="en-US" sz="3011" b="1">
                <a:solidFill>
                  <a:srgbClr val="0187C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Basic Knowledge of MSI/Installer</a:t>
            </a:r>
            <a:r>
              <a:rPr lang="en-US" sz="3011">
                <a:solidFill>
                  <a:srgbClr val="0187CC"/>
                </a:solidFill>
                <a:latin typeface="Canva Sans"/>
                <a:ea typeface="Canva Sans"/>
                <a:cs typeface="Canva Sans"/>
                <a:sym typeface="Canva Sans"/>
              </a:rPr>
              <a:t> – Understanding how launch conditions work.</a:t>
            </a:r>
          </a:p>
          <a:p>
            <a:pPr algn="l">
              <a:lnSpc>
                <a:spcPts val="4215"/>
              </a:lnSpc>
            </a:pPr>
            <a:endParaRPr lang="en-US" sz="3011">
              <a:solidFill>
                <a:srgbClr val="0187CC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marL="650126" lvl="1" indent="-325063" algn="l">
              <a:lnSpc>
                <a:spcPts val="4215"/>
              </a:lnSpc>
              <a:buFont typeface="Arial"/>
              <a:buChar char="•"/>
            </a:pPr>
            <a:r>
              <a:rPr lang="en-US" sz="3011" b="1">
                <a:solidFill>
                  <a:srgbClr val="0187C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Administrator Access</a:t>
            </a:r>
            <a:r>
              <a:rPr lang="en-US" sz="3011">
                <a:solidFill>
                  <a:srgbClr val="0187CC"/>
                </a:solidFill>
                <a:latin typeface="Canva Sans"/>
                <a:ea typeface="Canva Sans"/>
                <a:cs typeface="Canva Sans"/>
                <a:sym typeface="Canva Sans"/>
              </a:rPr>
              <a:t> – To install and test software in VMs.</a:t>
            </a:r>
          </a:p>
        </p:txBody>
      </p:sp>
      <p:sp>
        <p:nvSpPr>
          <p:cNvPr id="7" name="Freeform 7"/>
          <p:cNvSpPr/>
          <p:nvPr/>
        </p:nvSpPr>
        <p:spPr>
          <a:xfrm flipH="1" flipV="1">
            <a:off x="10972800" y="-138918"/>
            <a:ext cx="7315200" cy="3072384"/>
          </a:xfrm>
          <a:custGeom>
            <a:avLst/>
            <a:gdLst/>
            <a:ahLst/>
            <a:cxnLst/>
            <a:rect l="l" t="t" r="r" b="b"/>
            <a:pathLst>
              <a:path w="7315200" h="3072384">
                <a:moveTo>
                  <a:pt x="7315200" y="3072384"/>
                </a:moveTo>
                <a:lnTo>
                  <a:pt x="0" y="3072384"/>
                </a:lnTo>
                <a:lnTo>
                  <a:pt x="0" y="0"/>
                </a:lnTo>
                <a:lnTo>
                  <a:pt x="7315200" y="0"/>
                </a:lnTo>
                <a:lnTo>
                  <a:pt x="7315200" y="3072384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602802" y="9700669"/>
            <a:ext cx="11216656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spc="210">
                <a:solidFill>
                  <a:srgbClr val="0187CC"/>
                </a:solidFill>
                <a:latin typeface="HK Grotesk Light"/>
                <a:ea typeface="HK Grotesk Light"/>
                <a:cs typeface="HK Grotesk Light"/>
                <a:sym typeface="HK Grotesk Light"/>
              </a:rPr>
              <a:t>2025 - RPS Consulting all rights reserved    7  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62945" y="9596826"/>
            <a:ext cx="968649" cy="634405"/>
            <a:chOff x="0" y="0"/>
            <a:chExt cx="1291532" cy="845874"/>
          </a:xfrm>
        </p:grpSpPr>
        <p:sp>
          <p:nvSpPr>
            <p:cNvPr id="4" name="Freeform 4" descr="Logo  Description automatically generated"/>
            <p:cNvSpPr/>
            <p:nvPr/>
          </p:nvSpPr>
          <p:spPr>
            <a:xfrm>
              <a:off x="0" y="0"/>
              <a:ext cx="1291590" cy="845820"/>
            </a:xfrm>
            <a:custGeom>
              <a:avLst/>
              <a:gdLst/>
              <a:ahLst/>
              <a:cxnLst/>
              <a:rect l="l" t="t" r="r" b="b"/>
              <a:pathLst>
                <a:path w="1291590" h="845820">
                  <a:moveTo>
                    <a:pt x="0" y="0"/>
                  </a:moveTo>
                  <a:lnTo>
                    <a:pt x="1291590" y="0"/>
                  </a:lnTo>
                  <a:lnTo>
                    <a:pt x="1291590" y="845820"/>
                  </a:lnTo>
                  <a:lnTo>
                    <a:pt x="0" y="8458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r="4" b="-6"/>
              </a:stretch>
            </a:blipFill>
          </p:spPr>
        </p:sp>
      </p:grpSp>
      <p:sp>
        <p:nvSpPr>
          <p:cNvPr id="5" name="TextBox 5"/>
          <p:cNvSpPr txBox="1"/>
          <p:nvPr/>
        </p:nvSpPr>
        <p:spPr>
          <a:xfrm>
            <a:off x="647269" y="517385"/>
            <a:ext cx="9923621" cy="927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84"/>
              </a:lnSpc>
            </a:pPr>
            <a:r>
              <a:rPr lang="en-US" sz="5488" b="1">
                <a:solidFill>
                  <a:srgbClr val="0187CC"/>
                </a:solidFill>
                <a:latin typeface="Noto Serif Ethiopic Condensed Bold"/>
                <a:ea typeface="Noto Serif Ethiopic Condensed Bold"/>
                <a:cs typeface="Noto Serif Ethiopic Condensed Bold"/>
                <a:sym typeface="Noto Serif Ethiopic Condensed Bold"/>
              </a:rPr>
              <a:t>Minimum System Requirements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131594" y="2087353"/>
            <a:ext cx="15830555" cy="71745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28879" lvl="1" indent="-314440" algn="l">
              <a:lnSpc>
                <a:spcPts val="4077"/>
              </a:lnSpc>
              <a:buFont typeface="Arial"/>
              <a:buChar char="•"/>
            </a:pPr>
            <a:r>
              <a:rPr lang="en-US" sz="2912" b="1">
                <a:solidFill>
                  <a:srgbClr val="0187C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CPU:</a:t>
            </a:r>
            <a:r>
              <a:rPr lang="en-US" sz="2912">
                <a:solidFill>
                  <a:srgbClr val="0187CC"/>
                </a:solidFill>
                <a:latin typeface="Canva Sans"/>
                <a:ea typeface="Canva Sans"/>
                <a:cs typeface="Canva Sans"/>
                <a:sym typeface="Canva Sans"/>
              </a:rPr>
              <a:t> Dual-Core Processor (2 GHz or higher) – Needed for smooth VM operations and installer testing.</a:t>
            </a:r>
          </a:p>
          <a:p>
            <a:pPr algn="l">
              <a:lnSpc>
                <a:spcPts val="4077"/>
              </a:lnSpc>
            </a:pPr>
            <a:endParaRPr lang="en-US" sz="2912">
              <a:solidFill>
                <a:srgbClr val="0187CC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marL="628879" lvl="1" indent="-314440" algn="l">
              <a:lnSpc>
                <a:spcPts val="4077"/>
              </a:lnSpc>
              <a:buFont typeface="Arial"/>
              <a:buChar char="•"/>
            </a:pPr>
            <a:r>
              <a:rPr lang="en-US" sz="2912" b="1">
                <a:solidFill>
                  <a:srgbClr val="0187C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RAM:</a:t>
            </a:r>
            <a:r>
              <a:rPr lang="en-US" sz="2912">
                <a:solidFill>
                  <a:srgbClr val="0187CC"/>
                </a:solidFill>
                <a:latin typeface="Canva Sans"/>
                <a:ea typeface="Canva Sans"/>
                <a:cs typeface="Canva Sans"/>
                <a:sym typeface="Canva Sans"/>
              </a:rPr>
              <a:t> 4 GB or more – Ensures enough memory to run virtualization software and test OS environments.</a:t>
            </a:r>
          </a:p>
          <a:p>
            <a:pPr algn="l">
              <a:lnSpc>
                <a:spcPts val="4077"/>
              </a:lnSpc>
            </a:pPr>
            <a:endParaRPr lang="en-US" sz="2912">
              <a:solidFill>
                <a:srgbClr val="0187CC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marL="628879" lvl="1" indent="-314440" algn="l">
              <a:lnSpc>
                <a:spcPts val="4077"/>
              </a:lnSpc>
              <a:buFont typeface="Arial"/>
              <a:buChar char="•"/>
            </a:pPr>
            <a:r>
              <a:rPr lang="en-US" sz="2912" b="1">
                <a:solidFill>
                  <a:srgbClr val="0187C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Storage:</a:t>
            </a:r>
            <a:r>
              <a:rPr lang="en-US" sz="2912">
                <a:solidFill>
                  <a:srgbClr val="0187CC"/>
                </a:solidFill>
                <a:latin typeface="Canva Sans"/>
                <a:ea typeface="Canva Sans"/>
                <a:cs typeface="Canva Sans"/>
                <a:sym typeface="Canva Sans"/>
              </a:rPr>
              <a:t> At least 40 GB free space – Required for installing virtualization tools, ISOs, and test files.</a:t>
            </a:r>
          </a:p>
          <a:p>
            <a:pPr algn="l">
              <a:lnSpc>
                <a:spcPts val="4077"/>
              </a:lnSpc>
            </a:pPr>
            <a:endParaRPr lang="en-US" sz="2912">
              <a:solidFill>
                <a:srgbClr val="0187CC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marL="628879" lvl="1" indent="-314440" algn="l">
              <a:lnSpc>
                <a:spcPts val="4077"/>
              </a:lnSpc>
              <a:buFont typeface="Arial"/>
              <a:buChar char="•"/>
            </a:pPr>
            <a:r>
              <a:rPr lang="en-US" sz="2912" b="1">
                <a:solidFill>
                  <a:srgbClr val="0187C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Display: </a:t>
            </a:r>
            <a:r>
              <a:rPr lang="en-US" sz="2912">
                <a:solidFill>
                  <a:srgbClr val="0187CC"/>
                </a:solidFill>
                <a:latin typeface="Canva Sans"/>
                <a:ea typeface="Canva Sans"/>
                <a:cs typeface="Canva Sans"/>
                <a:sym typeface="Canva Sans"/>
              </a:rPr>
              <a:t>1366×768 resolution or higher – Provides clear visibility for UI-based installer testing.</a:t>
            </a:r>
          </a:p>
          <a:p>
            <a:pPr algn="l">
              <a:lnSpc>
                <a:spcPts val="4077"/>
              </a:lnSpc>
            </a:pPr>
            <a:endParaRPr lang="en-US" sz="2912">
              <a:solidFill>
                <a:srgbClr val="0187CC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marL="628879" lvl="1" indent="-314440" algn="l">
              <a:lnSpc>
                <a:spcPts val="4077"/>
              </a:lnSpc>
              <a:buFont typeface="Arial"/>
              <a:buChar char="•"/>
            </a:pPr>
            <a:r>
              <a:rPr lang="en-US" sz="2912" b="1">
                <a:solidFill>
                  <a:srgbClr val="0187C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Operating System:</a:t>
            </a:r>
            <a:r>
              <a:rPr lang="en-US" sz="2912">
                <a:solidFill>
                  <a:srgbClr val="0187CC"/>
                </a:solidFill>
                <a:latin typeface="Canva Sans"/>
                <a:ea typeface="Canva Sans"/>
                <a:cs typeface="Canva Sans"/>
                <a:sym typeface="Canva Sans"/>
              </a:rPr>
              <a:t> Windows 10 or later – Needed to install WiX Toolset and create launch conditions.</a:t>
            </a:r>
          </a:p>
        </p:txBody>
      </p:sp>
      <p:sp>
        <p:nvSpPr>
          <p:cNvPr id="7" name="Freeform 7"/>
          <p:cNvSpPr/>
          <p:nvPr/>
        </p:nvSpPr>
        <p:spPr>
          <a:xfrm flipH="1" flipV="1">
            <a:off x="10972800" y="-91427"/>
            <a:ext cx="7315200" cy="3072384"/>
          </a:xfrm>
          <a:custGeom>
            <a:avLst/>
            <a:gdLst/>
            <a:ahLst/>
            <a:cxnLst/>
            <a:rect l="l" t="t" r="r" b="b"/>
            <a:pathLst>
              <a:path w="7315200" h="3072384">
                <a:moveTo>
                  <a:pt x="7315200" y="3072384"/>
                </a:moveTo>
                <a:lnTo>
                  <a:pt x="0" y="3072384"/>
                </a:lnTo>
                <a:lnTo>
                  <a:pt x="0" y="0"/>
                </a:lnTo>
                <a:lnTo>
                  <a:pt x="7315200" y="0"/>
                </a:lnTo>
                <a:lnTo>
                  <a:pt x="7315200" y="3072384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755202" y="9853069"/>
            <a:ext cx="11216656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spc="210">
                <a:solidFill>
                  <a:srgbClr val="0187CC"/>
                </a:solidFill>
                <a:latin typeface="HK Grotesk Light"/>
                <a:ea typeface="HK Grotesk Light"/>
                <a:cs typeface="HK Grotesk Light"/>
                <a:sym typeface="HK Grotesk Light"/>
              </a:rPr>
              <a:t>2025 - RPS Consulting all rights reserved    8  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62945" y="9596826"/>
            <a:ext cx="968649" cy="634405"/>
            <a:chOff x="0" y="0"/>
            <a:chExt cx="1291532" cy="845874"/>
          </a:xfrm>
        </p:grpSpPr>
        <p:sp>
          <p:nvSpPr>
            <p:cNvPr id="4" name="Freeform 4" descr="Logo  Description automatically generated"/>
            <p:cNvSpPr/>
            <p:nvPr/>
          </p:nvSpPr>
          <p:spPr>
            <a:xfrm>
              <a:off x="0" y="0"/>
              <a:ext cx="1291590" cy="845820"/>
            </a:xfrm>
            <a:custGeom>
              <a:avLst/>
              <a:gdLst/>
              <a:ahLst/>
              <a:cxnLst/>
              <a:rect l="l" t="t" r="r" b="b"/>
              <a:pathLst>
                <a:path w="1291590" h="845820">
                  <a:moveTo>
                    <a:pt x="0" y="0"/>
                  </a:moveTo>
                  <a:lnTo>
                    <a:pt x="1291590" y="0"/>
                  </a:lnTo>
                  <a:lnTo>
                    <a:pt x="1291590" y="845820"/>
                  </a:lnTo>
                  <a:lnTo>
                    <a:pt x="0" y="8458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r="4" b="-6"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857933" y="2786034"/>
            <a:ext cx="4029010" cy="6330136"/>
            <a:chOff x="0" y="0"/>
            <a:chExt cx="5372013" cy="8440181"/>
          </a:xfrm>
        </p:grpSpPr>
        <p:grpSp>
          <p:nvGrpSpPr>
            <p:cNvPr id="6" name="Group 6"/>
            <p:cNvGrpSpPr/>
            <p:nvPr/>
          </p:nvGrpSpPr>
          <p:grpSpPr>
            <a:xfrm rot="-10800000">
              <a:off x="0" y="0"/>
              <a:ext cx="5372013" cy="1535025"/>
              <a:chOff x="0" y="0"/>
              <a:chExt cx="12622451" cy="36068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12622451" cy="3606800"/>
              </a:xfrm>
              <a:custGeom>
                <a:avLst/>
                <a:gdLst/>
                <a:ahLst/>
                <a:cxnLst/>
                <a:rect l="l" t="t" r="r" b="b"/>
                <a:pathLst>
                  <a:path w="12622451" h="3606800">
                    <a:moveTo>
                      <a:pt x="12622451" y="0"/>
                    </a:moveTo>
                    <a:lnTo>
                      <a:pt x="1041400" y="0"/>
                    </a:lnTo>
                    <a:lnTo>
                      <a:pt x="0" y="1803400"/>
                    </a:lnTo>
                    <a:lnTo>
                      <a:pt x="1041400" y="3606800"/>
                    </a:lnTo>
                    <a:lnTo>
                      <a:pt x="12622451" y="3606800"/>
                    </a:lnTo>
                    <a:lnTo>
                      <a:pt x="11581051" y="1803400"/>
                    </a:lnTo>
                    <a:close/>
                  </a:path>
                </a:pathLst>
              </a:custGeom>
              <a:solidFill>
                <a:srgbClr val="9F60E2"/>
              </a:solidFill>
            </p:spPr>
          </p:sp>
        </p:grpSp>
        <p:sp>
          <p:nvSpPr>
            <p:cNvPr id="8" name="TextBox 8"/>
            <p:cNvSpPr txBox="1"/>
            <p:nvPr/>
          </p:nvSpPr>
          <p:spPr>
            <a:xfrm>
              <a:off x="649412" y="441207"/>
              <a:ext cx="4073190" cy="6145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746"/>
                </a:lnSpc>
              </a:pPr>
              <a:r>
                <a:rPr lang="en-US" sz="2881" spc="144">
                  <a:solidFill>
                    <a:srgbClr val="000000"/>
                  </a:solidFill>
                  <a:latin typeface="Sanchez"/>
                  <a:ea typeface="Sanchez"/>
                  <a:cs typeface="Sanchez"/>
                  <a:sym typeface="Sanchez"/>
                </a:rPr>
                <a:t>PROCESS 1</a:t>
              </a:r>
            </a:p>
          </p:txBody>
        </p:sp>
        <p:grpSp>
          <p:nvGrpSpPr>
            <p:cNvPr id="9" name="Group 9"/>
            <p:cNvGrpSpPr/>
            <p:nvPr/>
          </p:nvGrpSpPr>
          <p:grpSpPr>
            <a:xfrm rot="-10800000">
              <a:off x="0" y="1726289"/>
              <a:ext cx="5372013" cy="1535025"/>
              <a:chOff x="0" y="0"/>
              <a:chExt cx="12622451" cy="36068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12622451" cy="3606800"/>
              </a:xfrm>
              <a:custGeom>
                <a:avLst/>
                <a:gdLst/>
                <a:ahLst/>
                <a:cxnLst/>
                <a:rect l="l" t="t" r="r" b="b"/>
                <a:pathLst>
                  <a:path w="12622451" h="3606800">
                    <a:moveTo>
                      <a:pt x="12622451" y="0"/>
                    </a:moveTo>
                    <a:lnTo>
                      <a:pt x="1041400" y="0"/>
                    </a:lnTo>
                    <a:lnTo>
                      <a:pt x="0" y="1803400"/>
                    </a:lnTo>
                    <a:lnTo>
                      <a:pt x="1041400" y="3606800"/>
                    </a:lnTo>
                    <a:lnTo>
                      <a:pt x="12622451" y="3606800"/>
                    </a:lnTo>
                    <a:lnTo>
                      <a:pt x="11581051" y="1803400"/>
                    </a:lnTo>
                    <a:close/>
                  </a:path>
                </a:pathLst>
              </a:custGeom>
              <a:solidFill>
                <a:srgbClr val="F9C316"/>
              </a:solidFill>
            </p:spPr>
          </p:sp>
        </p:grpSp>
        <p:sp>
          <p:nvSpPr>
            <p:cNvPr id="11" name="TextBox 11"/>
            <p:cNvSpPr txBox="1"/>
            <p:nvPr/>
          </p:nvSpPr>
          <p:spPr>
            <a:xfrm>
              <a:off x="649412" y="2167496"/>
              <a:ext cx="4073190" cy="6145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746"/>
                </a:lnSpc>
              </a:pPr>
              <a:r>
                <a:rPr lang="en-US" sz="2881" spc="144">
                  <a:solidFill>
                    <a:srgbClr val="000000"/>
                  </a:solidFill>
                  <a:latin typeface="Sanchez"/>
                  <a:ea typeface="Sanchez"/>
                  <a:cs typeface="Sanchez"/>
                  <a:sym typeface="Sanchez"/>
                </a:rPr>
                <a:t>PROCESS 2</a:t>
              </a:r>
            </a:p>
          </p:txBody>
        </p:sp>
        <p:grpSp>
          <p:nvGrpSpPr>
            <p:cNvPr id="12" name="Group 12"/>
            <p:cNvGrpSpPr/>
            <p:nvPr/>
          </p:nvGrpSpPr>
          <p:grpSpPr>
            <a:xfrm rot="-10800000">
              <a:off x="0" y="3452578"/>
              <a:ext cx="5372013" cy="1535025"/>
              <a:chOff x="0" y="0"/>
              <a:chExt cx="12622451" cy="360680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12622451" cy="3606800"/>
              </a:xfrm>
              <a:custGeom>
                <a:avLst/>
                <a:gdLst/>
                <a:ahLst/>
                <a:cxnLst/>
                <a:rect l="l" t="t" r="r" b="b"/>
                <a:pathLst>
                  <a:path w="12622451" h="3606800">
                    <a:moveTo>
                      <a:pt x="12622451" y="0"/>
                    </a:moveTo>
                    <a:lnTo>
                      <a:pt x="1041400" y="0"/>
                    </a:lnTo>
                    <a:lnTo>
                      <a:pt x="0" y="1803400"/>
                    </a:lnTo>
                    <a:lnTo>
                      <a:pt x="1041400" y="3606800"/>
                    </a:lnTo>
                    <a:lnTo>
                      <a:pt x="12622451" y="3606800"/>
                    </a:lnTo>
                    <a:lnTo>
                      <a:pt x="11581051" y="1803400"/>
                    </a:lnTo>
                    <a:close/>
                  </a:path>
                </a:pathLst>
              </a:custGeom>
              <a:solidFill>
                <a:srgbClr val="B5D13F"/>
              </a:solidFill>
            </p:spPr>
          </p:sp>
        </p:grpSp>
        <p:sp>
          <p:nvSpPr>
            <p:cNvPr id="14" name="TextBox 14"/>
            <p:cNvSpPr txBox="1"/>
            <p:nvPr/>
          </p:nvSpPr>
          <p:spPr>
            <a:xfrm>
              <a:off x="649412" y="3893785"/>
              <a:ext cx="4073190" cy="6145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746"/>
                </a:lnSpc>
              </a:pPr>
              <a:r>
                <a:rPr lang="en-US" sz="2881" spc="144">
                  <a:solidFill>
                    <a:srgbClr val="000000"/>
                  </a:solidFill>
                  <a:latin typeface="Sanchez"/>
                  <a:ea typeface="Sanchez"/>
                  <a:cs typeface="Sanchez"/>
                  <a:sym typeface="Sanchez"/>
                </a:rPr>
                <a:t>PROCESS 3</a:t>
              </a:r>
            </a:p>
          </p:txBody>
        </p:sp>
        <p:grpSp>
          <p:nvGrpSpPr>
            <p:cNvPr id="15" name="Group 15"/>
            <p:cNvGrpSpPr/>
            <p:nvPr/>
          </p:nvGrpSpPr>
          <p:grpSpPr>
            <a:xfrm rot="-10800000">
              <a:off x="0" y="5178867"/>
              <a:ext cx="5372013" cy="1535025"/>
              <a:chOff x="0" y="0"/>
              <a:chExt cx="12622451" cy="360680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12622451" cy="3606800"/>
              </a:xfrm>
              <a:custGeom>
                <a:avLst/>
                <a:gdLst/>
                <a:ahLst/>
                <a:cxnLst/>
                <a:rect l="l" t="t" r="r" b="b"/>
                <a:pathLst>
                  <a:path w="12622451" h="3606800">
                    <a:moveTo>
                      <a:pt x="12622451" y="0"/>
                    </a:moveTo>
                    <a:lnTo>
                      <a:pt x="1041400" y="0"/>
                    </a:lnTo>
                    <a:lnTo>
                      <a:pt x="0" y="1803400"/>
                    </a:lnTo>
                    <a:lnTo>
                      <a:pt x="1041400" y="3606800"/>
                    </a:lnTo>
                    <a:lnTo>
                      <a:pt x="12622451" y="3606800"/>
                    </a:lnTo>
                    <a:lnTo>
                      <a:pt x="11581051" y="1803400"/>
                    </a:lnTo>
                    <a:close/>
                  </a:path>
                </a:pathLst>
              </a:custGeom>
              <a:solidFill>
                <a:srgbClr val="F973BF"/>
              </a:solidFill>
            </p:spPr>
          </p:sp>
        </p:grpSp>
        <p:sp>
          <p:nvSpPr>
            <p:cNvPr id="17" name="TextBox 17"/>
            <p:cNvSpPr txBox="1"/>
            <p:nvPr/>
          </p:nvSpPr>
          <p:spPr>
            <a:xfrm>
              <a:off x="649412" y="5620074"/>
              <a:ext cx="4073190" cy="6145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746"/>
                </a:lnSpc>
              </a:pPr>
              <a:r>
                <a:rPr lang="en-US" sz="2881" spc="144">
                  <a:solidFill>
                    <a:srgbClr val="000000"/>
                  </a:solidFill>
                  <a:latin typeface="Sanchez"/>
                  <a:ea typeface="Sanchez"/>
                  <a:cs typeface="Sanchez"/>
                  <a:sym typeface="Sanchez"/>
                </a:rPr>
                <a:t>PROCESS 4</a:t>
              </a:r>
            </a:p>
          </p:txBody>
        </p:sp>
        <p:grpSp>
          <p:nvGrpSpPr>
            <p:cNvPr id="18" name="Group 18"/>
            <p:cNvGrpSpPr/>
            <p:nvPr/>
          </p:nvGrpSpPr>
          <p:grpSpPr>
            <a:xfrm rot="-10800000">
              <a:off x="0" y="6905156"/>
              <a:ext cx="5372013" cy="1535025"/>
              <a:chOff x="0" y="0"/>
              <a:chExt cx="12622451" cy="36068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12622451" cy="3606800"/>
              </a:xfrm>
              <a:custGeom>
                <a:avLst/>
                <a:gdLst/>
                <a:ahLst/>
                <a:cxnLst/>
                <a:rect l="l" t="t" r="r" b="b"/>
                <a:pathLst>
                  <a:path w="12622451" h="3606800">
                    <a:moveTo>
                      <a:pt x="12622451" y="0"/>
                    </a:moveTo>
                    <a:lnTo>
                      <a:pt x="1041400" y="0"/>
                    </a:lnTo>
                    <a:lnTo>
                      <a:pt x="0" y="1803400"/>
                    </a:lnTo>
                    <a:lnTo>
                      <a:pt x="1041400" y="3606800"/>
                    </a:lnTo>
                    <a:lnTo>
                      <a:pt x="12622451" y="3606800"/>
                    </a:lnTo>
                    <a:lnTo>
                      <a:pt x="11581051" y="1803400"/>
                    </a:lnTo>
                    <a:close/>
                  </a:path>
                </a:pathLst>
              </a:custGeom>
              <a:solidFill>
                <a:srgbClr val="28C1E0"/>
              </a:solidFill>
            </p:spPr>
          </p:sp>
        </p:grpSp>
        <p:sp>
          <p:nvSpPr>
            <p:cNvPr id="20" name="TextBox 20"/>
            <p:cNvSpPr txBox="1"/>
            <p:nvPr/>
          </p:nvSpPr>
          <p:spPr>
            <a:xfrm>
              <a:off x="649412" y="7346363"/>
              <a:ext cx="4073190" cy="6145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746"/>
                </a:lnSpc>
              </a:pPr>
              <a:r>
                <a:rPr lang="en-US" sz="2881" spc="144">
                  <a:solidFill>
                    <a:srgbClr val="000000"/>
                  </a:solidFill>
                  <a:latin typeface="Sanchez"/>
                  <a:ea typeface="Sanchez"/>
                  <a:cs typeface="Sanchez"/>
                  <a:sym typeface="Sanchez"/>
                </a:rPr>
                <a:t>PROCESS 5</a:t>
              </a:r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989675" y="487680"/>
            <a:ext cx="5151341" cy="11723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33"/>
              </a:lnSpc>
            </a:pPr>
            <a:r>
              <a:rPr lang="en-US" sz="6881" b="1">
                <a:solidFill>
                  <a:srgbClr val="0187CC"/>
                </a:solidFill>
                <a:latin typeface="Noto Serif Ethiopic Condensed Bold"/>
                <a:ea typeface="Noto Serif Ethiopic Condensed Bold"/>
                <a:cs typeface="Noto Serif Ethiopic Condensed Bold"/>
                <a:sym typeface="Noto Serif Ethiopic Condensed Bold"/>
              </a:rPr>
              <a:t>FLOWCHART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7024412" y="325059"/>
            <a:ext cx="9133177" cy="9083360"/>
            <a:chOff x="0" y="0"/>
            <a:chExt cx="12177570" cy="12111147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2177570" cy="12111147"/>
            </a:xfrm>
            <a:custGeom>
              <a:avLst/>
              <a:gdLst/>
              <a:ahLst/>
              <a:cxnLst/>
              <a:rect l="l" t="t" r="r" b="b"/>
              <a:pathLst>
                <a:path w="12177570" h="12111147">
                  <a:moveTo>
                    <a:pt x="0" y="0"/>
                  </a:moveTo>
                  <a:lnTo>
                    <a:pt x="12177570" y="0"/>
                  </a:lnTo>
                  <a:lnTo>
                    <a:pt x="12177570" y="12111147"/>
                  </a:lnTo>
                  <a:lnTo>
                    <a:pt x="0" y="121111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4" name="TextBox 24"/>
            <p:cNvSpPr txBox="1"/>
            <p:nvPr/>
          </p:nvSpPr>
          <p:spPr>
            <a:xfrm>
              <a:off x="2281859" y="1220195"/>
              <a:ext cx="3605958" cy="21786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41"/>
                </a:lnSpc>
                <a:spcBef>
                  <a:spcPct val="0"/>
                </a:spcBef>
              </a:pPr>
              <a:r>
                <a:rPr lang="en-US" sz="2031" spc="101">
                  <a:solidFill>
                    <a:srgbClr val="000000"/>
                  </a:solidFill>
                  <a:latin typeface="Sanchez"/>
                  <a:ea typeface="Sanchez"/>
                  <a:cs typeface="Sanchez"/>
                  <a:sym typeface="Sanchez"/>
                </a:rPr>
                <a:t>1. START WITH FRESH INSTALLER IN ADVANCED REPACKAGER IN A CLEAN VM</a:t>
              </a: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7136262" y="1787819"/>
              <a:ext cx="3800759" cy="24654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08"/>
                </a:lnSpc>
                <a:spcBef>
                  <a:spcPct val="0"/>
                </a:spcBef>
              </a:pPr>
              <a:r>
                <a:rPr lang="en-US" sz="1622" spc="81">
                  <a:solidFill>
                    <a:srgbClr val="000000"/>
                  </a:solidFill>
                  <a:latin typeface="Sanchez"/>
                  <a:ea typeface="Sanchez"/>
                  <a:cs typeface="Sanchez"/>
                  <a:sym typeface="Sanchez"/>
                </a:rPr>
                <a:t>2. UNPACK THE INSTALLER AND MOVE TO ADVANCED INSTALLER FOR MODIFICATION. SNAPSHOT OF THE VM WILL BE TAKEN.</a:t>
              </a: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8391796" y="6520723"/>
              <a:ext cx="2921674" cy="30508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36"/>
                </a:lnSpc>
                <a:spcBef>
                  <a:spcPct val="0"/>
                </a:spcBef>
              </a:pPr>
              <a:r>
                <a:rPr lang="en-US" sz="2028" spc="101">
                  <a:solidFill>
                    <a:srgbClr val="000000"/>
                  </a:solidFill>
                  <a:latin typeface="Sanchez"/>
                  <a:ea typeface="Sanchez"/>
                  <a:cs typeface="Sanchez"/>
                  <a:sym typeface="Sanchez"/>
                </a:rPr>
                <a:t>3. ADD LAUNCH CONDITION TO THE INSTALLER AND MODIFY IT. </a:t>
              </a:r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3650038" y="9552505"/>
              <a:ext cx="3486223" cy="15375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72"/>
                </a:lnSpc>
                <a:spcBef>
                  <a:spcPct val="0"/>
                </a:spcBef>
              </a:pPr>
              <a:r>
                <a:rPr lang="en-US" sz="2363" spc="118">
                  <a:solidFill>
                    <a:srgbClr val="000000"/>
                  </a:solidFill>
                  <a:latin typeface="Sanchez"/>
                  <a:ea typeface="Sanchez"/>
                  <a:cs typeface="Sanchez"/>
                  <a:sym typeface="Sanchez"/>
                </a:rPr>
                <a:t>4. BUILD THE NEW INSTALLER</a:t>
              </a:r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254035" y="5325645"/>
              <a:ext cx="3456920" cy="23000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790"/>
                </a:lnSpc>
                <a:spcBef>
                  <a:spcPct val="0"/>
                </a:spcBef>
              </a:pPr>
              <a:r>
                <a:rPr lang="en-US" sz="2146" spc="107">
                  <a:solidFill>
                    <a:srgbClr val="000000"/>
                  </a:solidFill>
                  <a:latin typeface="Sanchez"/>
                  <a:ea typeface="Sanchez"/>
                  <a:cs typeface="Sanchez"/>
                  <a:sym typeface="Sanchez"/>
                </a:rPr>
                <a:t>5. INSTALL ON THE TEST VM AND COLLECT LOGS GIVE IT AN IMAGE FORM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2945" y="9596826"/>
            <a:ext cx="968649" cy="634405"/>
            <a:chOff x="0" y="0"/>
            <a:chExt cx="1291532" cy="845874"/>
          </a:xfrm>
        </p:grpSpPr>
        <p:sp>
          <p:nvSpPr>
            <p:cNvPr id="3" name="Freeform 3" descr="Logo  Description automatically generated"/>
            <p:cNvSpPr/>
            <p:nvPr/>
          </p:nvSpPr>
          <p:spPr>
            <a:xfrm>
              <a:off x="0" y="0"/>
              <a:ext cx="1291590" cy="845820"/>
            </a:xfrm>
            <a:custGeom>
              <a:avLst/>
              <a:gdLst/>
              <a:ahLst/>
              <a:cxnLst/>
              <a:rect l="l" t="t" r="r" b="b"/>
              <a:pathLst>
                <a:path w="1291590" h="845820">
                  <a:moveTo>
                    <a:pt x="0" y="0"/>
                  </a:moveTo>
                  <a:lnTo>
                    <a:pt x="1291590" y="0"/>
                  </a:lnTo>
                  <a:lnTo>
                    <a:pt x="1291590" y="845820"/>
                  </a:lnTo>
                  <a:lnTo>
                    <a:pt x="0" y="8458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r="4" b="-6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474181" y="3317839"/>
            <a:ext cx="1597682" cy="580282"/>
            <a:chOff x="0" y="0"/>
            <a:chExt cx="420789" cy="15283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20789" cy="152831"/>
            </a:xfrm>
            <a:custGeom>
              <a:avLst/>
              <a:gdLst/>
              <a:ahLst/>
              <a:cxnLst/>
              <a:rect l="l" t="t" r="r" b="b"/>
              <a:pathLst>
                <a:path w="420789" h="152831">
                  <a:moveTo>
                    <a:pt x="0" y="0"/>
                  </a:moveTo>
                  <a:lnTo>
                    <a:pt x="420789" y="0"/>
                  </a:lnTo>
                  <a:lnTo>
                    <a:pt x="420789" y="152831"/>
                  </a:lnTo>
                  <a:lnTo>
                    <a:pt x="0" y="15283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420789" cy="2004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7" name="AutoShape 7"/>
          <p:cNvSpPr/>
          <p:nvPr/>
        </p:nvSpPr>
        <p:spPr>
          <a:xfrm>
            <a:off x="2079032" y="3590330"/>
            <a:ext cx="595560" cy="17649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triangle" w="lg" len="med"/>
            <a:tailEnd type="none" w="sm" len="sm"/>
          </a:ln>
        </p:spPr>
      </p:sp>
      <p:grpSp>
        <p:nvGrpSpPr>
          <p:cNvPr id="8" name="Group 8"/>
          <p:cNvGrpSpPr/>
          <p:nvPr/>
        </p:nvGrpSpPr>
        <p:grpSpPr>
          <a:xfrm>
            <a:off x="342296" y="1475642"/>
            <a:ext cx="8494047" cy="7885390"/>
            <a:chOff x="0" y="0"/>
            <a:chExt cx="11325396" cy="1051385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1098958" cy="6668541"/>
            </a:xfrm>
            <a:custGeom>
              <a:avLst/>
              <a:gdLst/>
              <a:ahLst/>
              <a:cxnLst/>
              <a:rect l="l" t="t" r="r" b="b"/>
              <a:pathLst>
                <a:path w="11098958" h="6668541">
                  <a:moveTo>
                    <a:pt x="0" y="0"/>
                  </a:moveTo>
                  <a:lnTo>
                    <a:pt x="11098958" y="0"/>
                  </a:lnTo>
                  <a:lnTo>
                    <a:pt x="11098958" y="6668541"/>
                  </a:lnTo>
                  <a:lnTo>
                    <a:pt x="0" y="66685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3422382" y="2456263"/>
              <a:ext cx="7903014" cy="3605815"/>
            </a:xfrm>
            <a:custGeom>
              <a:avLst/>
              <a:gdLst/>
              <a:ahLst/>
              <a:cxnLst/>
              <a:rect l="l" t="t" r="r" b="b"/>
              <a:pathLst>
                <a:path w="7903014" h="3605815">
                  <a:moveTo>
                    <a:pt x="0" y="0"/>
                  </a:moveTo>
                  <a:lnTo>
                    <a:pt x="7903014" y="0"/>
                  </a:lnTo>
                  <a:lnTo>
                    <a:pt x="7903014" y="3605815"/>
                  </a:lnTo>
                  <a:lnTo>
                    <a:pt x="0" y="36058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-25889"/>
              </a:stretch>
            </a:blipFill>
          </p:spPr>
        </p:sp>
        <p:grpSp>
          <p:nvGrpSpPr>
            <p:cNvPr id="11" name="Group 11"/>
            <p:cNvGrpSpPr/>
            <p:nvPr/>
          </p:nvGrpSpPr>
          <p:grpSpPr>
            <a:xfrm>
              <a:off x="4778916" y="2843117"/>
              <a:ext cx="6320042" cy="1050040"/>
              <a:chOff x="0" y="0"/>
              <a:chExt cx="1248403" cy="207415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1248403" cy="207415"/>
              </a:xfrm>
              <a:custGeom>
                <a:avLst/>
                <a:gdLst/>
                <a:ahLst/>
                <a:cxnLst/>
                <a:rect l="l" t="t" r="r" b="b"/>
                <a:pathLst>
                  <a:path w="1248403" h="207415">
                    <a:moveTo>
                      <a:pt x="0" y="0"/>
                    </a:moveTo>
                    <a:lnTo>
                      <a:pt x="1248403" y="0"/>
                    </a:lnTo>
                    <a:lnTo>
                      <a:pt x="1248403" y="207415"/>
                    </a:lnTo>
                    <a:lnTo>
                      <a:pt x="0" y="207415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id="13" name="TextBox 13"/>
              <p:cNvSpPr txBox="1"/>
              <p:nvPr/>
            </p:nvSpPr>
            <p:spPr>
              <a:xfrm>
                <a:off x="0" y="-47625"/>
                <a:ext cx="1248403" cy="25504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sp>
          <p:nvSpPr>
            <p:cNvPr id="14" name="TextBox 14"/>
            <p:cNvSpPr txBox="1"/>
            <p:nvPr/>
          </p:nvSpPr>
          <p:spPr>
            <a:xfrm>
              <a:off x="915206" y="7183812"/>
              <a:ext cx="8143910" cy="33300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515"/>
                </a:lnSpc>
                <a:spcBef>
                  <a:spcPct val="0"/>
                </a:spcBef>
              </a:pPr>
              <a:r>
                <a:rPr lang="en-US" sz="1797" b="1" spc="179">
                  <a:solidFill>
                    <a:srgbClr val="0187CC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Step 1: Create a folder to save your repackaged MSI file.</a:t>
              </a:r>
            </a:p>
            <a:p>
              <a:pPr algn="just">
                <a:lnSpc>
                  <a:spcPts val="2515"/>
                </a:lnSpc>
                <a:spcBef>
                  <a:spcPct val="0"/>
                </a:spcBef>
              </a:pPr>
              <a:endParaRPr lang="en-US" sz="1797" b="1" spc="179">
                <a:solidFill>
                  <a:srgbClr val="0187CC"/>
                </a:solidFill>
                <a:latin typeface="HK Grotesk Bold"/>
                <a:ea typeface="HK Grotesk Bold"/>
                <a:cs typeface="HK Grotesk Bold"/>
                <a:sym typeface="HK Grotesk Bold"/>
              </a:endParaRPr>
            </a:p>
            <a:p>
              <a:pPr algn="just">
                <a:lnSpc>
                  <a:spcPts val="2515"/>
                </a:lnSpc>
                <a:spcBef>
                  <a:spcPct val="0"/>
                </a:spcBef>
              </a:pPr>
              <a:r>
                <a:rPr lang="en-US" sz="1797" b="1" spc="179">
                  <a:solidFill>
                    <a:srgbClr val="0187CC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Step 2: Open the application repackaging tool.</a:t>
              </a:r>
            </a:p>
            <a:p>
              <a:pPr algn="just">
                <a:lnSpc>
                  <a:spcPts val="2515"/>
                </a:lnSpc>
                <a:spcBef>
                  <a:spcPct val="0"/>
                </a:spcBef>
              </a:pPr>
              <a:endParaRPr lang="en-US" sz="1797" b="1" spc="179">
                <a:solidFill>
                  <a:srgbClr val="0187CC"/>
                </a:solidFill>
                <a:latin typeface="HK Grotesk Bold"/>
                <a:ea typeface="HK Grotesk Bold"/>
                <a:cs typeface="HK Grotesk Bold"/>
                <a:sym typeface="HK Grotesk Bold"/>
              </a:endParaRPr>
            </a:p>
            <a:p>
              <a:pPr algn="just">
                <a:lnSpc>
                  <a:spcPts val="2515"/>
                </a:lnSpc>
                <a:spcBef>
                  <a:spcPct val="0"/>
                </a:spcBef>
              </a:pPr>
              <a:r>
                <a:rPr lang="en-US" sz="1797" b="1" spc="179">
                  <a:solidFill>
                    <a:srgbClr val="0187CC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Step 3: Click on "Capture Setup." Select the MSI file you want to repackage and provide a name for the output.</a:t>
              </a:r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6755202" y="9853069"/>
            <a:ext cx="11216656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spc="210">
                <a:solidFill>
                  <a:srgbClr val="0187CC"/>
                </a:solidFill>
                <a:latin typeface="HK Grotesk Light"/>
                <a:ea typeface="HK Grotesk Light"/>
                <a:cs typeface="HK Grotesk Light"/>
                <a:sym typeface="HK Grotesk Light"/>
              </a:rPr>
              <a:t>2025 - RPS Consulting all rights reserved    9  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66868" y="299402"/>
            <a:ext cx="2585932" cy="9874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749"/>
              </a:lnSpc>
            </a:pPr>
            <a:r>
              <a:rPr lang="en-US" sz="5535" b="1" dirty="0">
                <a:solidFill>
                  <a:srgbClr val="0187CC"/>
                </a:solidFill>
                <a:latin typeface="Noto Serif Ethiopic Condensed Bold"/>
                <a:ea typeface="Noto Serif Ethiopic Condensed Bold"/>
                <a:cs typeface="Noto Serif Ethiopic Condensed Bold"/>
                <a:sym typeface="Noto Serif Ethiopic Condensed Bold"/>
              </a:rPr>
              <a:t>STEPS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9256217" y="1475642"/>
            <a:ext cx="8339215" cy="7797258"/>
            <a:chOff x="0" y="0"/>
            <a:chExt cx="11118953" cy="10396344"/>
          </a:xfrm>
        </p:grpSpPr>
        <p:sp>
          <p:nvSpPr>
            <p:cNvPr id="18" name="Freeform 18"/>
            <p:cNvSpPr/>
            <p:nvPr/>
          </p:nvSpPr>
          <p:spPr>
            <a:xfrm>
              <a:off x="596274" y="0"/>
              <a:ext cx="10522680" cy="6240693"/>
            </a:xfrm>
            <a:custGeom>
              <a:avLst/>
              <a:gdLst/>
              <a:ahLst/>
              <a:cxnLst/>
              <a:rect l="l" t="t" r="r" b="b"/>
              <a:pathLst>
                <a:path w="10522680" h="6240693">
                  <a:moveTo>
                    <a:pt x="0" y="0"/>
                  </a:moveTo>
                  <a:lnTo>
                    <a:pt x="10522679" y="0"/>
                  </a:lnTo>
                  <a:lnTo>
                    <a:pt x="10522679" y="6240693"/>
                  </a:lnTo>
                  <a:lnTo>
                    <a:pt x="0" y="62406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sp>
          <p:nvSpPr>
            <p:cNvPr id="19" name="Freeform 19"/>
            <p:cNvSpPr/>
            <p:nvPr/>
          </p:nvSpPr>
          <p:spPr>
            <a:xfrm>
              <a:off x="5373230" y="1857877"/>
              <a:ext cx="5487884" cy="4382815"/>
            </a:xfrm>
            <a:custGeom>
              <a:avLst/>
              <a:gdLst/>
              <a:ahLst/>
              <a:cxnLst/>
              <a:rect l="l" t="t" r="r" b="b"/>
              <a:pathLst>
                <a:path w="5487884" h="4382815">
                  <a:moveTo>
                    <a:pt x="0" y="0"/>
                  </a:moveTo>
                  <a:lnTo>
                    <a:pt x="5487884" y="0"/>
                  </a:lnTo>
                  <a:lnTo>
                    <a:pt x="5487884" y="4382816"/>
                  </a:lnTo>
                  <a:lnTo>
                    <a:pt x="0" y="43828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  <p:sp>
          <p:nvSpPr>
            <p:cNvPr id="20" name="TextBox 20"/>
            <p:cNvSpPr txBox="1"/>
            <p:nvPr/>
          </p:nvSpPr>
          <p:spPr>
            <a:xfrm>
              <a:off x="0" y="6759414"/>
              <a:ext cx="10861114" cy="36369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429"/>
                </a:lnSpc>
              </a:pPr>
              <a:r>
                <a:rPr lang="en-US" sz="1735" b="1" spc="173" dirty="0">
                  <a:solidFill>
                    <a:srgbClr val="0187CC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Step 4: Click on "Start Local" to begin the capture process and save the MSI file.</a:t>
              </a:r>
            </a:p>
            <a:p>
              <a:pPr algn="just">
                <a:lnSpc>
                  <a:spcPts val="2429"/>
                </a:lnSpc>
              </a:pPr>
              <a:endParaRPr lang="en-US" sz="1735" b="1" spc="173" dirty="0">
                <a:solidFill>
                  <a:srgbClr val="0187CC"/>
                </a:solidFill>
                <a:latin typeface="HK Grotesk Bold"/>
                <a:ea typeface="HK Grotesk Bold"/>
                <a:cs typeface="HK Grotesk Bold"/>
                <a:sym typeface="HK Grotesk Bold"/>
              </a:endParaRPr>
            </a:p>
            <a:p>
              <a:pPr algn="just">
                <a:lnSpc>
                  <a:spcPts val="2429"/>
                </a:lnSpc>
              </a:pPr>
              <a:r>
                <a:rPr lang="en-US" sz="1735" b="1" spc="173" dirty="0">
                  <a:solidFill>
                    <a:srgbClr val="0187CC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Step 5: Uninstall the application you're repackaging if it's already installed on your system.</a:t>
              </a:r>
            </a:p>
            <a:p>
              <a:pPr algn="just">
                <a:lnSpc>
                  <a:spcPts val="2429"/>
                </a:lnSpc>
              </a:pPr>
              <a:r>
                <a:rPr lang="en-US" sz="1735" b="1" spc="173" dirty="0">
                  <a:solidFill>
                    <a:srgbClr val="0187CC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.</a:t>
              </a:r>
            </a:p>
            <a:p>
              <a:pPr algn="just">
                <a:lnSpc>
                  <a:spcPts val="2429"/>
                </a:lnSpc>
              </a:pPr>
              <a:endParaRPr lang="en-US" sz="1735" b="1" spc="173" dirty="0">
                <a:solidFill>
                  <a:srgbClr val="0187CC"/>
                </a:solidFill>
                <a:latin typeface="HK Grotesk Bold"/>
                <a:ea typeface="HK Grotesk Bold"/>
                <a:cs typeface="HK Grotesk Bold"/>
                <a:sym typeface="HK Grotesk Bold"/>
              </a:endParaRPr>
            </a:p>
            <a:p>
              <a:pPr algn="just">
                <a:lnSpc>
                  <a:spcPts val="2429"/>
                </a:lnSpc>
              </a:pPr>
              <a:r>
                <a:rPr lang="en-US" sz="1735" b="1" spc="173" dirty="0">
                  <a:solidFill>
                    <a:srgbClr val="0187CC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Step 6: Another pop-up to install the MSI will appear. Click "Next" and then "Install."</a:t>
              </a:r>
            </a:p>
          </p:txBody>
        </p:sp>
        <p:grpSp>
          <p:nvGrpSpPr>
            <p:cNvPr id="21" name="Group 21"/>
            <p:cNvGrpSpPr/>
            <p:nvPr/>
          </p:nvGrpSpPr>
          <p:grpSpPr>
            <a:xfrm>
              <a:off x="8630387" y="5421379"/>
              <a:ext cx="1552459" cy="819313"/>
              <a:chOff x="0" y="0"/>
              <a:chExt cx="306659" cy="16184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306659" cy="161840"/>
              </a:xfrm>
              <a:custGeom>
                <a:avLst/>
                <a:gdLst/>
                <a:ahLst/>
                <a:cxnLst/>
                <a:rect l="l" t="t" r="r" b="b"/>
                <a:pathLst>
                  <a:path w="306659" h="161840">
                    <a:moveTo>
                      <a:pt x="0" y="0"/>
                    </a:moveTo>
                    <a:lnTo>
                      <a:pt x="306659" y="0"/>
                    </a:lnTo>
                    <a:lnTo>
                      <a:pt x="306659" y="161840"/>
                    </a:lnTo>
                    <a:lnTo>
                      <a:pt x="0" y="16184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23" name="TextBox 23"/>
              <p:cNvSpPr txBox="1"/>
              <p:nvPr/>
            </p:nvSpPr>
            <p:spPr>
              <a:xfrm>
                <a:off x="0" y="-47625"/>
                <a:ext cx="306659" cy="20946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1064</Words>
  <Application>Microsoft Office PowerPoint</Application>
  <PresentationFormat>Custom</PresentationFormat>
  <Paragraphs>122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9" baseType="lpstr">
      <vt:lpstr>Sanchez</vt:lpstr>
      <vt:lpstr>Aptos</vt:lpstr>
      <vt:lpstr>Canva Sans Bold</vt:lpstr>
      <vt:lpstr>HK Grotesk Light</vt:lpstr>
      <vt:lpstr>HK Grotesk</vt:lpstr>
      <vt:lpstr>Calibri (MS)</vt:lpstr>
      <vt:lpstr>Arial</vt:lpstr>
      <vt:lpstr>Noto Serif Ethiopic Condensed</vt:lpstr>
      <vt:lpstr>Canva Sans</vt:lpstr>
      <vt:lpstr>Noto Serif Ethiopic Condensed Bold</vt:lpstr>
      <vt:lpstr>Calibri</vt:lpstr>
      <vt:lpstr>HK Grotesk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WIPRO NGA Program – DWS</dc:title>
  <cp:lastModifiedBy>Radhey Radhey</cp:lastModifiedBy>
  <cp:revision>5</cp:revision>
  <dcterms:created xsi:type="dcterms:W3CDTF">2006-08-16T00:00:00Z</dcterms:created>
  <dcterms:modified xsi:type="dcterms:W3CDTF">2025-09-03T06:13:33Z</dcterms:modified>
  <dc:identifier>DAGxuxFjayg</dc:identifier>
</cp:coreProperties>
</file>